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5"/>
  </p:notesMasterIdLst>
  <p:handoutMasterIdLst>
    <p:handoutMasterId r:id="rId116"/>
  </p:handoutMasterIdLst>
  <p:sldIdLst>
    <p:sldId id="285" r:id="rId2"/>
    <p:sldId id="539" r:id="rId3"/>
    <p:sldId id="540" r:id="rId4"/>
    <p:sldId id="541" r:id="rId5"/>
    <p:sldId id="542" r:id="rId6"/>
    <p:sldId id="615" r:id="rId7"/>
    <p:sldId id="543" r:id="rId8"/>
    <p:sldId id="544" r:id="rId9"/>
    <p:sldId id="545" r:id="rId10"/>
    <p:sldId id="546" r:id="rId11"/>
    <p:sldId id="547" r:id="rId12"/>
    <p:sldId id="548" r:id="rId13"/>
    <p:sldId id="549" r:id="rId14"/>
    <p:sldId id="550" r:id="rId15"/>
    <p:sldId id="551" r:id="rId16"/>
    <p:sldId id="613" r:id="rId17"/>
    <p:sldId id="552" r:id="rId18"/>
    <p:sldId id="553" r:id="rId19"/>
    <p:sldId id="554" r:id="rId20"/>
    <p:sldId id="616" r:id="rId21"/>
    <p:sldId id="555" r:id="rId22"/>
    <p:sldId id="556" r:id="rId23"/>
    <p:sldId id="557" r:id="rId24"/>
    <p:sldId id="558" r:id="rId25"/>
    <p:sldId id="559" r:id="rId26"/>
    <p:sldId id="560" r:id="rId27"/>
    <p:sldId id="561" r:id="rId28"/>
    <p:sldId id="562" r:id="rId29"/>
    <p:sldId id="563" r:id="rId30"/>
    <p:sldId id="564" r:id="rId31"/>
    <p:sldId id="565" r:id="rId32"/>
    <p:sldId id="566" r:id="rId33"/>
    <p:sldId id="567" r:id="rId34"/>
    <p:sldId id="568" r:id="rId35"/>
    <p:sldId id="569" r:id="rId36"/>
    <p:sldId id="570" r:id="rId37"/>
    <p:sldId id="571" r:id="rId38"/>
    <p:sldId id="572" r:id="rId39"/>
    <p:sldId id="573" r:id="rId40"/>
    <p:sldId id="574" r:id="rId41"/>
    <p:sldId id="575" r:id="rId42"/>
    <p:sldId id="576" r:id="rId43"/>
    <p:sldId id="577" r:id="rId44"/>
    <p:sldId id="612" r:id="rId45"/>
    <p:sldId id="578" r:id="rId46"/>
    <p:sldId id="579" r:id="rId47"/>
    <p:sldId id="580" r:id="rId48"/>
    <p:sldId id="581" r:id="rId49"/>
    <p:sldId id="582" r:id="rId50"/>
    <p:sldId id="583" r:id="rId51"/>
    <p:sldId id="584" r:id="rId52"/>
    <p:sldId id="585" r:id="rId53"/>
    <p:sldId id="586" r:id="rId54"/>
    <p:sldId id="587" r:id="rId55"/>
    <p:sldId id="588" r:id="rId56"/>
    <p:sldId id="611" r:id="rId57"/>
    <p:sldId id="589" r:id="rId58"/>
    <p:sldId id="590" r:id="rId59"/>
    <p:sldId id="591" r:id="rId60"/>
    <p:sldId id="592" r:id="rId61"/>
    <p:sldId id="593" r:id="rId62"/>
    <p:sldId id="594" r:id="rId63"/>
    <p:sldId id="595" r:id="rId64"/>
    <p:sldId id="596" r:id="rId65"/>
    <p:sldId id="597" r:id="rId66"/>
    <p:sldId id="598" r:id="rId67"/>
    <p:sldId id="599" r:id="rId68"/>
    <p:sldId id="600" r:id="rId69"/>
    <p:sldId id="601" r:id="rId70"/>
    <p:sldId id="602" r:id="rId71"/>
    <p:sldId id="603" r:id="rId72"/>
    <p:sldId id="604" r:id="rId73"/>
    <p:sldId id="605" r:id="rId74"/>
    <p:sldId id="606" r:id="rId75"/>
    <p:sldId id="607" r:id="rId76"/>
    <p:sldId id="608" r:id="rId77"/>
    <p:sldId id="609" r:id="rId78"/>
    <p:sldId id="639" r:id="rId79"/>
    <p:sldId id="640" r:id="rId80"/>
    <p:sldId id="641" r:id="rId81"/>
    <p:sldId id="642" r:id="rId82"/>
    <p:sldId id="643" r:id="rId83"/>
    <p:sldId id="644" r:id="rId84"/>
    <p:sldId id="645" r:id="rId85"/>
    <p:sldId id="646" r:id="rId86"/>
    <p:sldId id="647" r:id="rId87"/>
    <p:sldId id="648" r:id="rId88"/>
    <p:sldId id="649" r:id="rId89"/>
    <p:sldId id="650" r:id="rId90"/>
    <p:sldId id="651" r:id="rId91"/>
    <p:sldId id="652" r:id="rId92"/>
    <p:sldId id="653" r:id="rId93"/>
    <p:sldId id="654" r:id="rId94"/>
    <p:sldId id="655" r:id="rId95"/>
    <p:sldId id="656" r:id="rId96"/>
    <p:sldId id="657" r:id="rId97"/>
    <p:sldId id="658" r:id="rId98"/>
    <p:sldId id="659" r:id="rId99"/>
    <p:sldId id="660" r:id="rId100"/>
    <p:sldId id="661" r:id="rId101"/>
    <p:sldId id="662" r:id="rId102"/>
    <p:sldId id="663" r:id="rId103"/>
    <p:sldId id="664" r:id="rId104"/>
    <p:sldId id="665" r:id="rId105"/>
    <p:sldId id="666" r:id="rId106"/>
    <p:sldId id="667" r:id="rId107"/>
    <p:sldId id="668" r:id="rId108"/>
    <p:sldId id="669" r:id="rId109"/>
    <p:sldId id="670" r:id="rId110"/>
    <p:sldId id="671" r:id="rId111"/>
    <p:sldId id="672" r:id="rId112"/>
    <p:sldId id="673" r:id="rId113"/>
    <p:sldId id="674" r:id="rId114"/>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ustavo Sandoval" initials="GS"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152" autoAdjust="0"/>
    <p:restoredTop sz="84146" autoAdjust="0"/>
  </p:normalViewPr>
  <p:slideViewPr>
    <p:cSldViewPr snapToGrid="0">
      <p:cViewPr varScale="1">
        <p:scale>
          <a:sx n="78" d="100"/>
          <a:sy n="78" d="100"/>
        </p:scale>
        <p:origin x="53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commentAuthors" Target="commentAuthors.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slide" Target="slides/slide112.xml"/><Relationship Id="rId11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82C86C1-6561-694E-BFB7-E8CEFC13BCA4}" type="datetimeFigureOut">
              <a:rPr lang="en-US" smtClean="0"/>
              <a:t>12/5/2017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5090832-67BE-E241-9BB5-EC7CA73D3394}" type="slidenum">
              <a:rPr lang="en-US" smtClean="0"/>
              <a:t>‹#›</a:t>
            </a:fld>
            <a:endParaRPr lang="en-US"/>
          </a:p>
        </p:txBody>
      </p:sp>
    </p:spTree>
    <p:extLst>
      <p:ext uri="{BB962C8B-B14F-4D97-AF65-F5344CB8AC3E}">
        <p14:creationId xmlns:p14="http://schemas.microsoft.com/office/powerpoint/2010/main" val="14640729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jpeg>
</file>

<file path=ppt/media/image23.gif>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950130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Credit card system. Mitigate after the fact. Rollback transaction. </a:t>
            </a:r>
          </a:p>
          <a:p>
            <a:endParaRPr lang="en-US" dirty="0"/>
          </a:p>
        </p:txBody>
      </p:sp>
    </p:spTree>
    <p:extLst>
      <p:ext uri="{BB962C8B-B14F-4D97-AF65-F5344CB8AC3E}">
        <p14:creationId xmlns:p14="http://schemas.microsoft.com/office/powerpoint/2010/main" val="22264758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Is the CPU part of the TCB? Yes. </a:t>
            </a:r>
          </a:p>
          <a:p>
            <a:endParaRPr lang="en-US" dirty="0"/>
          </a:p>
        </p:txBody>
      </p:sp>
    </p:spTree>
    <p:extLst>
      <p:ext uri="{BB962C8B-B14F-4D97-AF65-F5344CB8AC3E}">
        <p14:creationId xmlns:p14="http://schemas.microsoft.com/office/powerpoint/2010/main" val="26752383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example changing the password!</a:t>
            </a:r>
          </a:p>
          <a:p>
            <a:r>
              <a:rPr lang="en-US" dirty="0" err="1"/>
              <a:t>Setuid</a:t>
            </a:r>
            <a:r>
              <a:rPr lang="en-US" dirty="0"/>
              <a:t> of whatever user =&gt; runs as root</a:t>
            </a:r>
          </a:p>
          <a:p>
            <a:r>
              <a:rPr lang="en-US" dirty="0"/>
              <a:t>Lots of bugs</a:t>
            </a:r>
          </a:p>
          <a:p>
            <a:endParaRPr lang="en-US" dirty="0"/>
          </a:p>
        </p:txBody>
      </p:sp>
    </p:spTree>
    <p:extLst>
      <p:ext uri="{BB962C8B-B14F-4D97-AF65-F5344CB8AC3E}">
        <p14:creationId xmlns:p14="http://schemas.microsoft.com/office/powerpoint/2010/main" val="20771345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Domain = users</a:t>
            </a:r>
          </a:p>
          <a:p>
            <a:r>
              <a:rPr lang="en-US" dirty="0"/>
              <a:t>How to move from one domain to another? </a:t>
            </a:r>
          </a:p>
        </p:txBody>
      </p:sp>
    </p:spTree>
    <p:extLst>
      <p:ext uri="{BB962C8B-B14F-4D97-AF65-F5344CB8AC3E}">
        <p14:creationId xmlns:p14="http://schemas.microsoft.com/office/powerpoint/2010/main" val="19635922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 x M. This gets really big.  NO one implements this as a matrix. </a:t>
            </a:r>
          </a:p>
        </p:txBody>
      </p:sp>
    </p:spTree>
    <p:extLst>
      <p:ext uri="{BB962C8B-B14F-4D97-AF65-F5344CB8AC3E}">
        <p14:creationId xmlns:p14="http://schemas.microsoft.com/office/powerpoint/2010/main" val="22761297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practice</a:t>
            </a:r>
          </a:p>
        </p:txBody>
      </p:sp>
    </p:spTree>
    <p:extLst>
      <p:ext uri="{BB962C8B-B14F-4D97-AF65-F5344CB8AC3E}">
        <p14:creationId xmlns:p14="http://schemas.microsoft.com/office/powerpoint/2010/main" val="28140969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Groups of users: My little pony fan club</a:t>
            </a:r>
          </a:p>
          <a:p>
            <a:r>
              <a:rPr lang="en-US" dirty="0"/>
              <a:t>Your rights are the union of all </a:t>
            </a:r>
            <a:r>
              <a:rPr lang="en-US"/>
              <a:t>the rights</a:t>
            </a:r>
          </a:p>
        </p:txBody>
      </p:sp>
    </p:spTree>
    <p:extLst>
      <p:ext uri="{BB962C8B-B14F-4D97-AF65-F5344CB8AC3E}">
        <p14:creationId xmlns:p14="http://schemas.microsoft.com/office/powerpoint/2010/main" val="5303462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844400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Drawing for the PCB </a:t>
            </a:r>
          </a:p>
        </p:txBody>
      </p:sp>
    </p:spTree>
    <p:extLst>
      <p:ext uri="{BB962C8B-B14F-4D97-AF65-F5344CB8AC3E}">
        <p14:creationId xmlns:p14="http://schemas.microsoft.com/office/powerpoint/2010/main" val="16752171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Secred</a:t>
            </a:r>
            <a:r>
              <a:rPr lang="en-US" dirty="0"/>
              <a:t> is stored in the kernel</a:t>
            </a:r>
          </a:p>
        </p:txBody>
      </p:sp>
    </p:spTree>
    <p:extLst>
      <p:ext uri="{BB962C8B-B14F-4D97-AF65-F5344CB8AC3E}">
        <p14:creationId xmlns:p14="http://schemas.microsoft.com/office/powerpoint/2010/main" val="7290849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Authentication: We might have systems with multiple users, but we want to make sure that the right person is allowed to the right set of files. </a:t>
            </a:r>
          </a:p>
          <a:p>
            <a:r>
              <a:rPr lang="en-US" dirty="0"/>
              <a:t>Access Control: defining on  a multiuser system who owns a file, who gets to modify it. Etc. </a:t>
            </a:r>
          </a:p>
          <a:p>
            <a:r>
              <a:rPr lang="en-US" dirty="0"/>
              <a:t>App Security: OS include features that even if the programmer messes up, we get </a:t>
            </a:r>
          </a:p>
        </p:txBody>
      </p:sp>
    </p:spTree>
    <p:extLst>
      <p:ext uri="{BB962C8B-B14F-4D97-AF65-F5344CB8AC3E}">
        <p14:creationId xmlns:p14="http://schemas.microsoft.com/office/powerpoint/2010/main" val="23975544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only matters that we can verify it. It doesn’t matter that we don’t trust</a:t>
            </a:r>
          </a:p>
          <a:p>
            <a:r>
              <a:rPr lang="en-US" dirty="0"/>
              <a:t>Most single </a:t>
            </a:r>
            <a:r>
              <a:rPr lang="en-US" dirty="0" err="1"/>
              <a:t>signon</a:t>
            </a:r>
            <a:r>
              <a:rPr lang="en-US" dirty="0"/>
              <a:t> systems use Kerberos</a:t>
            </a:r>
          </a:p>
          <a:p>
            <a:r>
              <a:rPr lang="en-US" dirty="0"/>
              <a:t>NYU uses a variant of it. </a:t>
            </a:r>
          </a:p>
          <a:p>
            <a:r>
              <a:rPr lang="en-US" dirty="0"/>
              <a:t>The crypto token is stored in your browser. </a:t>
            </a:r>
          </a:p>
          <a:p>
            <a:r>
              <a:rPr lang="en-US" dirty="0"/>
              <a:t>That token is presented now when  you visit another NYU website, it presents the token and the other website can just check that it was granted by the NYU </a:t>
            </a:r>
            <a:r>
              <a:rPr lang="en-US" dirty="0" err="1"/>
              <a:t>auth</a:t>
            </a:r>
            <a:r>
              <a:rPr lang="en-US" dirty="0"/>
              <a:t> server. </a:t>
            </a:r>
          </a:p>
        </p:txBody>
      </p:sp>
    </p:spTree>
    <p:extLst>
      <p:ext uri="{BB962C8B-B14F-4D97-AF65-F5344CB8AC3E}">
        <p14:creationId xmlns:p14="http://schemas.microsoft.com/office/powerpoint/2010/main" val="42151018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SIPR net</a:t>
            </a:r>
          </a:p>
          <a:p>
            <a:r>
              <a:rPr lang="en-US" dirty="0"/>
              <a:t>Very hard. </a:t>
            </a:r>
          </a:p>
          <a:p>
            <a:endParaRPr lang="en-US" dirty="0"/>
          </a:p>
        </p:txBody>
      </p:sp>
    </p:spTree>
    <p:extLst>
      <p:ext uri="{BB962C8B-B14F-4D97-AF65-F5344CB8AC3E}">
        <p14:creationId xmlns:p14="http://schemas.microsoft.com/office/powerpoint/2010/main" val="33459459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Barbers and tattoo on the head</a:t>
            </a:r>
          </a:p>
        </p:txBody>
      </p:sp>
    </p:spTree>
    <p:extLst>
      <p:ext uri="{BB962C8B-B14F-4D97-AF65-F5344CB8AC3E}">
        <p14:creationId xmlns:p14="http://schemas.microsoft.com/office/powerpoint/2010/main" val="40106697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Used steganography to hide the message</a:t>
            </a:r>
          </a:p>
        </p:txBody>
      </p:sp>
    </p:spTree>
    <p:extLst>
      <p:ext uri="{BB962C8B-B14F-4D97-AF65-F5344CB8AC3E}">
        <p14:creationId xmlns:p14="http://schemas.microsoft.com/office/powerpoint/2010/main" val="3386759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Contains text of five plays by </a:t>
            </a:r>
            <a:r>
              <a:rPr lang="en-US" dirty="0" err="1"/>
              <a:t>Shakespear</a:t>
            </a:r>
            <a:r>
              <a:rPr lang="en-US" dirty="0"/>
              <a:t>. Takes 700KB</a:t>
            </a:r>
            <a:br>
              <a:rPr lang="en-US" dirty="0"/>
            </a:br>
            <a:endParaRPr lang="en-US" dirty="0"/>
          </a:p>
        </p:txBody>
      </p:sp>
    </p:spTree>
    <p:extLst>
      <p:ext uri="{BB962C8B-B14F-4D97-AF65-F5344CB8AC3E}">
        <p14:creationId xmlns:p14="http://schemas.microsoft.com/office/powerpoint/2010/main" val="294242989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1024 x 768 =&gt; 76 KB of data, so you can fit a couple of novels of text. </a:t>
            </a:r>
          </a:p>
        </p:txBody>
      </p:sp>
    </p:spTree>
    <p:extLst>
      <p:ext uri="{BB962C8B-B14F-4D97-AF65-F5344CB8AC3E}">
        <p14:creationId xmlns:p14="http://schemas.microsoft.com/office/powerpoint/2010/main" val="17357507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Monoalphabetic substitution cipher</a:t>
            </a:r>
          </a:p>
          <a:p>
            <a:r>
              <a:rPr lang="en-US" sz="2200" b="1" i="0" dirty="0" err="1">
                <a:effectLst/>
                <a:latin typeface="Helvetica Neue"/>
                <a:ea typeface="Helvetica Neue"/>
                <a:cs typeface="Helvetica Neue"/>
                <a:sym typeface="Helvetica Neue"/>
              </a:rPr>
              <a:t>Etaoin</a:t>
            </a:r>
            <a:r>
              <a:rPr lang="en-US" sz="2200" b="1" i="0" dirty="0">
                <a:effectLst/>
                <a:latin typeface="Helvetica Neue"/>
                <a:ea typeface="Helvetica Neue"/>
                <a:cs typeface="Helvetica Neue"/>
                <a:sym typeface="Helvetica Neue"/>
              </a:rPr>
              <a:t> </a:t>
            </a:r>
            <a:r>
              <a:rPr lang="en-US" sz="2200" b="1" i="0" dirty="0" err="1">
                <a:effectLst/>
                <a:latin typeface="Helvetica Neue"/>
                <a:ea typeface="Helvetica Neue"/>
                <a:cs typeface="Helvetica Neue"/>
                <a:sym typeface="Helvetica Neue"/>
              </a:rPr>
              <a:t>shrdlu</a:t>
            </a:r>
            <a:endParaRPr lang="en-US" sz="2200" b="1" i="0" dirty="0">
              <a:effectLst/>
              <a:latin typeface="Helvetica Neue"/>
              <a:ea typeface="Helvetica Neue"/>
              <a:cs typeface="Helvetica Neue"/>
              <a:sym typeface="Helvetica Neue"/>
            </a:endParaRPr>
          </a:p>
          <a:p>
            <a:endParaRPr lang="en-US" dirty="0"/>
          </a:p>
        </p:txBody>
      </p:sp>
    </p:spTree>
    <p:extLst>
      <p:ext uri="{BB962C8B-B14F-4D97-AF65-F5344CB8AC3E}">
        <p14:creationId xmlns:p14="http://schemas.microsoft.com/office/powerpoint/2010/main" val="36170804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Hard to factor big number. </a:t>
            </a:r>
          </a:p>
          <a:p>
            <a:r>
              <a:rPr lang="en-US" dirty="0"/>
              <a:t>RSA 2048 is recommended</a:t>
            </a:r>
          </a:p>
          <a:p>
            <a:r>
              <a:rPr lang="en-US" dirty="0"/>
              <a:t>It’s what powers the internet</a:t>
            </a:r>
          </a:p>
        </p:txBody>
      </p:sp>
    </p:spTree>
    <p:extLst>
      <p:ext uri="{BB962C8B-B14F-4D97-AF65-F5344CB8AC3E}">
        <p14:creationId xmlns:p14="http://schemas.microsoft.com/office/powerpoint/2010/main" val="34819373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most common is 12345</a:t>
            </a:r>
          </a:p>
          <a:p>
            <a:r>
              <a:rPr lang="en-US" dirty="0"/>
              <a:t>The other ones are “password”</a:t>
            </a:r>
          </a:p>
          <a:p>
            <a:endParaRPr lang="en-US" dirty="0"/>
          </a:p>
        </p:txBody>
      </p:sp>
    </p:spTree>
    <p:extLst>
      <p:ext uri="{BB962C8B-B14F-4D97-AF65-F5344CB8AC3E}">
        <p14:creationId xmlns:p14="http://schemas.microsoft.com/office/powerpoint/2010/main" val="157272875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Swedish bank</a:t>
            </a:r>
          </a:p>
          <a:p>
            <a:endParaRPr lang="en-US" dirty="0"/>
          </a:p>
        </p:txBody>
      </p:sp>
    </p:spTree>
    <p:extLst>
      <p:ext uri="{BB962C8B-B14F-4D97-AF65-F5344CB8AC3E}">
        <p14:creationId xmlns:p14="http://schemas.microsoft.com/office/powerpoint/2010/main" val="15739295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Availability: harder in practice to achieve. For example lock you out of your account. </a:t>
            </a:r>
          </a:p>
          <a:p>
            <a:endParaRPr lang="en-US" dirty="0"/>
          </a:p>
        </p:txBody>
      </p:sp>
    </p:spTree>
    <p:extLst>
      <p:ext uri="{BB962C8B-B14F-4D97-AF65-F5344CB8AC3E}">
        <p14:creationId xmlns:p14="http://schemas.microsoft.com/office/powerpoint/2010/main" val="427853973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had a drum inside. </a:t>
            </a:r>
          </a:p>
          <a:p>
            <a:endParaRPr lang="en-US" dirty="0"/>
          </a:p>
        </p:txBody>
      </p:sp>
    </p:spTree>
    <p:extLst>
      <p:ext uri="{BB962C8B-B14F-4D97-AF65-F5344CB8AC3E}">
        <p14:creationId xmlns:p14="http://schemas.microsoft.com/office/powerpoint/2010/main" val="195488998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Decreasing False Positives</a:t>
            </a:r>
          </a:p>
          <a:p>
            <a:endParaRPr lang="en-US" dirty="0"/>
          </a:p>
        </p:txBody>
      </p:sp>
    </p:spTree>
    <p:extLst>
      <p:ext uri="{BB962C8B-B14F-4D97-AF65-F5344CB8AC3E}">
        <p14:creationId xmlns:p14="http://schemas.microsoft.com/office/powerpoint/2010/main" val="54829242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by default:</a:t>
            </a:r>
          </a:p>
          <a:p>
            <a:endParaRPr lang="en-US" dirty="0"/>
          </a:p>
          <a:p>
            <a:r>
              <a:rPr lang="en-US" dirty="0"/>
              <a:t>VS</a:t>
            </a:r>
          </a:p>
          <a:p>
            <a:r>
              <a:rPr lang="en-US" dirty="0"/>
              <a:t>GCC </a:t>
            </a:r>
          </a:p>
          <a:p>
            <a:r>
              <a:rPr lang="en-US" dirty="0"/>
              <a:t>Clang</a:t>
            </a:r>
          </a:p>
          <a:p>
            <a:endParaRPr lang="en-US" dirty="0"/>
          </a:p>
        </p:txBody>
      </p:sp>
    </p:spTree>
    <p:extLst>
      <p:ext uri="{BB962C8B-B14F-4D97-AF65-F5344CB8AC3E}">
        <p14:creationId xmlns:p14="http://schemas.microsoft.com/office/powerpoint/2010/main" val="402435992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XV6 the data always goes in the same address. </a:t>
            </a:r>
          </a:p>
          <a:p>
            <a:r>
              <a:rPr lang="en-US" dirty="0"/>
              <a:t>We can randomize the location of the stack</a:t>
            </a:r>
          </a:p>
          <a:p>
            <a:endParaRPr lang="en-US" dirty="0"/>
          </a:p>
        </p:txBody>
      </p:sp>
    </p:spTree>
    <p:extLst>
      <p:ext uri="{BB962C8B-B14F-4D97-AF65-F5344CB8AC3E}">
        <p14:creationId xmlns:p14="http://schemas.microsoft.com/office/powerpoint/2010/main" val="8489532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Execution Prevention: MSFT</a:t>
            </a:r>
          </a:p>
          <a:p>
            <a:r>
              <a:rPr lang="en-US" dirty="0"/>
              <a:t>NX: Intel</a:t>
            </a:r>
          </a:p>
          <a:p>
            <a:r>
              <a:rPr lang="en-US" dirty="0"/>
              <a:t>W XOR X</a:t>
            </a:r>
          </a:p>
        </p:txBody>
      </p:sp>
    </p:spTree>
    <p:extLst>
      <p:ext uri="{BB962C8B-B14F-4D97-AF65-F5344CB8AC3E}">
        <p14:creationId xmlns:p14="http://schemas.microsoft.com/office/powerpoint/2010/main" val="34146333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Availability: harder in practice to achieve</a:t>
            </a:r>
          </a:p>
          <a:p>
            <a:endParaRPr lang="en-US" dirty="0"/>
          </a:p>
        </p:txBody>
      </p:sp>
    </p:spTree>
    <p:extLst>
      <p:ext uri="{BB962C8B-B14F-4D97-AF65-F5344CB8AC3E}">
        <p14:creationId xmlns:p14="http://schemas.microsoft.com/office/powerpoint/2010/main" val="7813646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of the login with the secret key combination without the password</a:t>
            </a:r>
          </a:p>
          <a:p>
            <a:endParaRPr lang="en-US" dirty="0"/>
          </a:p>
        </p:txBody>
      </p:sp>
    </p:spTree>
    <p:extLst>
      <p:ext uri="{BB962C8B-B14F-4D97-AF65-F5344CB8AC3E}">
        <p14:creationId xmlns:p14="http://schemas.microsoft.com/office/powerpoint/2010/main" val="18771936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House example</a:t>
            </a:r>
          </a:p>
        </p:txBody>
      </p:sp>
    </p:spTree>
    <p:extLst>
      <p:ext uri="{BB962C8B-B14F-4D97-AF65-F5344CB8AC3E}">
        <p14:creationId xmlns:p14="http://schemas.microsoft.com/office/powerpoint/2010/main" val="21167174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Policies</a:t>
            </a:r>
          </a:p>
          <a:p>
            <a:r>
              <a:rPr lang="en-US" dirty="0"/>
              <a:t>Once you log in you have privileges</a:t>
            </a:r>
          </a:p>
        </p:txBody>
      </p:sp>
    </p:spTree>
    <p:extLst>
      <p:ext uri="{BB962C8B-B14F-4D97-AF65-F5344CB8AC3E}">
        <p14:creationId xmlns:p14="http://schemas.microsoft.com/office/powerpoint/2010/main" val="14251865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College library</a:t>
            </a:r>
          </a:p>
        </p:txBody>
      </p:sp>
    </p:spTree>
    <p:extLst>
      <p:ext uri="{BB962C8B-B14F-4D97-AF65-F5344CB8AC3E}">
        <p14:creationId xmlns:p14="http://schemas.microsoft.com/office/powerpoint/2010/main" val="5275748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Put yourself in the shoes of the attacker</a:t>
            </a:r>
          </a:p>
          <a:p>
            <a:r>
              <a:rPr lang="en-US" dirty="0"/>
              <a:t>Repudiation: After the fact you didn’t do something. I didn’t hit him. </a:t>
            </a:r>
          </a:p>
          <a:p>
            <a:r>
              <a:rPr lang="en-US" dirty="0"/>
              <a:t>Record of the system that you logged into. </a:t>
            </a:r>
          </a:p>
          <a:p>
            <a:r>
              <a:rPr lang="en-US" dirty="0"/>
              <a:t>Spoofing: pretending something you are not. </a:t>
            </a:r>
          </a:p>
          <a:p>
            <a:r>
              <a:rPr lang="en-US" dirty="0"/>
              <a:t>Tampering: modifying data you are not supposed to</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8733735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18300" y="5092700"/>
            <a:ext cx="5334000" cy="3771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24518" y="889000"/>
            <a:ext cx="5334001" cy="3771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889000"/>
            <a:ext cx="5334000" cy="7975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461974951"/>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873271464"/>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624304665"/>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149753898"/>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6718300" y="2603500"/>
            <a:ext cx="5334000" cy="6286500"/>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275332518"/>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444500"/>
            <a:ext cx="11099800" cy="2159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603500"/>
            <a:ext cx="11099800" cy="6286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
        <p:nvSpPr>
          <p:cNvPr id="5" name="Rectangle 8"/>
          <p:cNvSpPr>
            <a:spLocks noChangeArrowheads="1"/>
          </p:cNvSpPr>
          <p:nvPr userDrawn="1"/>
        </p:nvSpPr>
        <p:spPr bwMode="auto">
          <a:xfrm>
            <a:off x="0" y="0"/>
            <a:ext cx="13004800" cy="325120"/>
          </a:xfrm>
          <a:prstGeom prst="rect">
            <a:avLst/>
          </a:prstGeom>
          <a:solidFill>
            <a:srgbClr val="990000"/>
          </a:solidFill>
          <a:ln w="9525">
            <a:noFill/>
            <a:miter lim="800000"/>
            <a:headEnd/>
            <a:tailEnd/>
          </a:ln>
          <a:effectLst/>
        </p:spPr>
        <p:txBody>
          <a:bodyPr wrap="none" anchor="ctr"/>
          <a:lstStyle/>
          <a:p>
            <a:pPr marL="0" marR="0" lvl="0" indent="0" algn="ctr" defTabSz="1300460" rtl="0" eaLnBrk="0" fontAlgn="base" latinLnBrk="0" hangingPunct="0">
              <a:lnSpc>
                <a:spcPct val="100000"/>
              </a:lnSpc>
              <a:spcBef>
                <a:spcPct val="0"/>
              </a:spcBef>
              <a:spcAft>
                <a:spcPct val="0"/>
              </a:spcAft>
              <a:buClrTx/>
              <a:buSzTx/>
              <a:buFontTx/>
              <a:buNone/>
              <a:tabLst/>
              <a:defRPr/>
            </a:pPr>
            <a:endParaRPr kumimoji="0" lang="en-US" sz="3413" b="0" i="0" u="none" strike="noStrike" kern="1200" cap="none" spc="0" normalizeH="0" baseline="0" noProof="0">
              <a:ln>
                <a:noFill/>
              </a:ln>
              <a:solidFill>
                <a:srgbClr val="000000"/>
              </a:solidFill>
              <a:effectLst/>
              <a:uLnTx/>
              <a:uFillTx/>
              <a:latin typeface="Times New Roman" pitchFamily="18" charset="0"/>
              <a:ea typeface="+mn-ea"/>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7" r:id="rId2"/>
    <p:sldLayoutId id="2147483658" r:id="rId3"/>
    <p:sldLayoutId id="2147483659" r:id="rId4"/>
    <p:sldLayoutId id="2147483660" r:id="rId5"/>
    <p:sldLayoutId id="2147483661" r:id="rId6"/>
    <p:sldLayoutId id="2147483662" r:id="rId7"/>
    <p:sldLayoutId id="2147483663" r:id="rId8"/>
    <p:sldLayoutId id="2147483664" r:id="rId9"/>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vimeo.com/135347162" TargetMode="External"/><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9.xml"/></Relationships>
</file>

<file path=ppt/slides/_rels/slide8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0.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gif"/><Relationship Id="rId1" Type="http://schemas.openxmlformats.org/officeDocument/2006/relationships/slideLayout" Target="../slideLayouts/slideLayout7.xml"/><Relationship Id="rId5" Type="http://schemas.openxmlformats.org/officeDocument/2006/relationships/image" Target="../media/image26.png"/><Relationship Id="rId4" Type="http://schemas.openxmlformats.org/officeDocument/2006/relationships/image" Target="../media/image25.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9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a:spLocks noGrp="1"/>
          </p:cNvSpPr>
          <p:nvPr>
            <p:ph type="ctrTitle"/>
          </p:nvPr>
        </p:nvSpPr>
        <p:spPr>
          <a:prstGeom prst="rect">
            <a:avLst/>
          </a:prstGeom>
        </p:spPr>
        <p:txBody>
          <a:bodyPr/>
          <a:lstStyle/>
          <a:p>
            <a:r>
              <a:rPr lang="en-US" dirty="0"/>
              <a:t>Security</a:t>
            </a:r>
          </a:p>
        </p:txBody>
      </p:sp>
      <p:sp>
        <p:nvSpPr>
          <p:cNvPr id="120" name="Shape 120"/>
          <p:cNvSpPr>
            <a:spLocks noGrp="1"/>
          </p:cNvSpPr>
          <p:nvPr>
            <p:ph type="subTitle" idx="1"/>
          </p:nvPr>
        </p:nvSpPr>
        <p:spPr>
          <a:xfrm>
            <a:off x="1567711" y="5344928"/>
            <a:ext cx="10464800" cy="1130300"/>
          </a:xfrm>
          <a:prstGeom prst="rect">
            <a:avLst/>
          </a:prstGeom>
        </p:spPr>
        <p:txBody>
          <a:bodyPr/>
          <a:lstStyle/>
          <a:p>
            <a:r>
              <a:rPr dirty="0"/>
              <a:t>Professor </a:t>
            </a:r>
            <a:r>
              <a:rPr lang="en-US" dirty="0"/>
              <a:t>K. Yotov</a:t>
            </a:r>
            <a:endParaRPr dirty="0"/>
          </a:p>
        </p:txBody>
      </p:sp>
      <p:sp>
        <p:nvSpPr>
          <p:cNvPr id="4" name="Rectangle 3"/>
          <p:cNvSpPr txBox="1">
            <a:spLocks noChangeArrowheads="1"/>
          </p:cNvSpPr>
          <p:nvPr/>
        </p:nvSpPr>
        <p:spPr>
          <a:xfrm>
            <a:off x="976890" y="8208221"/>
            <a:ext cx="10399947" cy="1382345"/>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normAutofit/>
          </a:bodyPr>
          <a:lstStyle>
            <a:lvl1pPr marL="0" marR="0" indent="0" algn="ctr" defTabSz="584200" rtl="0" latinLnBrk="0">
              <a:lnSpc>
                <a:spcPct val="100000"/>
              </a:lnSpc>
              <a:spcBef>
                <a:spcPts val="0"/>
              </a:spcBef>
              <a:spcAft>
                <a:spcPts val="0"/>
              </a:spcAft>
              <a:buClrTx/>
              <a:buSzTx/>
              <a:buFontTx/>
              <a:buNone/>
              <a:tabLst/>
              <a:defRPr sz="32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9pPr>
          </a:lstStyle>
          <a:p>
            <a:pPr algn="r"/>
            <a:r>
              <a:rPr lang="en-US" sz="1800" dirty="0"/>
              <a:t>Slides by Professor G. Sandoval</a:t>
            </a:r>
          </a:p>
          <a:p>
            <a:pPr algn="r"/>
            <a:r>
              <a:rPr lang="tr-TR" sz="1800" dirty="0"/>
              <a:t>Some slides derived from : </a:t>
            </a:r>
            <a:r>
              <a:rPr lang="en-US" sz="1800" dirty="0"/>
              <a:t>Tanenbaum/Bo, and Brendan Dolan-</a:t>
            </a:r>
            <a:r>
              <a:rPr lang="en-US" sz="1800" dirty="0" err="1"/>
              <a:t>Gavitt</a:t>
            </a:r>
            <a:endParaRPr lang="tr-TR" sz="1800" dirty="0"/>
          </a:p>
          <a:p>
            <a:pPr algn="r"/>
            <a:r>
              <a:rPr lang="tr-TR" sz="1800" dirty="0"/>
              <a:t>Thanks !!</a:t>
            </a:r>
          </a:p>
        </p:txBody>
      </p:sp>
    </p:spTree>
    <p:extLst>
      <p:ext uri="{BB962C8B-B14F-4D97-AF65-F5344CB8AC3E}">
        <p14:creationId xmlns:p14="http://schemas.microsoft.com/office/powerpoint/2010/main" val="19110840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p:cNvSpPr>
          <p:nvPr>
            <p:ph type="title"/>
          </p:nvPr>
        </p:nvSpPr>
        <p:spPr>
          <a:prstGeom prst="rect">
            <a:avLst/>
          </a:prstGeom>
        </p:spPr>
        <p:txBody>
          <a:bodyPr/>
          <a:lstStyle>
            <a:lvl1pPr defTabSz="572516">
              <a:defRPr sz="7840"/>
            </a:lvl1pPr>
          </a:lstStyle>
          <a:p>
            <a:r>
              <a:t>A Practical Threat Model</a:t>
            </a:r>
          </a:p>
        </p:txBody>
      </p:sp>
      <p:sp>
        <p:nvSpPr>
          <p:cNvPr id="146" name="Shape 146"/>
          <p:cNvSpPr/>
          <p:nvPr/>
        </p:nvSpPr>
        <p:spPr>
          <a:xfrm>
            <a:off x="4178300" y="3213100"/>
            <a:ext cx="6703963" cy="4860777"/>
          </a:xfrm>
          <a:prstGeom prst="rect">
            <a:avLst/>
          </a:prstGeom>
          <a:solidFill>
            <a:srgbClr val="FFFFFF"/>
          </a:solidFill>
          <a:ln w="12700">
            <a:miter lim="400000"/>
          </a:ln>
        </p:spPr>
        <p:txBody>
          <a:bodyPr lIns="50800" tIns="50800" rIns="50800" bIns="50800" anchor="ctr"/>
          <a:lstStyle/>
          <a:p>
            <a:pPr>
              <a:defRPr sz="2400">
                <a:solidFill>
                  <a:srgbClr val="FFFFFF"/>
                </a:solidFill>
              </a:defRPr>
            </a:pPr>
            <a:endParaRPr/>
          </a:p>
        </p:txBody>
      </p:sp>
      <p:sp>
        <p:nvSpPr>
          <p:cNvPr id="148" name="Shape 148"/>
          <p:cNvSpPr/>
          <p:nvPr/>
        </p:nvSpPr>
        <p:spPr>
          <a:xfrm>
            <a:off x="5347385" y="8902699"/>
            <a:ext cx="7542430" cy="6477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t>Source: Mickens, </a:t>
            </a:r>
            <a:r>
              <a:rPr i="1"/>
              <a:t>This World of Ours</a:t>
            </a:r>
          </a:p>
        </p:txBody>
      </p:sp>
      <p:pic>
        <p:nvPicPr>
          <p:cNvPr id="2" name="Picture 1"/>
          <p:cNvPicPr>
            <a:picLocks noChangeAspect="1"/>
          </p:cNvPicPr>
          <p:nvPr/>
        </p:nvPicPr>
        <p:blipFill>
          <a:blip r:embed="rId2"/>
          <a:stretch>
            <a:fillRect/>
          </a:stretch>
        </p:blipFill>
        <p:spPr>
          <a:xfrm>
            <a:off x="1530350" y="2074416"/>
            <a:ext cx="9944100" cy="6229350"/>
          </a:xfrm>
          <a:prstGeom prst="rect">
            <a:avLst/>
          </a:prstGeom>
        </p:spPr>
      </p:pic>
    </p:spTree>
    <p:extLst>
      <p:ext uri="{BB962C8B-B14F-4D97-AF65-F5344CB8AC3E}">
        <p14:creationId xmlns:p14="http://schemas.microsoft.com/office/powerpoint/2010/main" val="169302482"/>
      </p:ext>
    </p:extLst>
  </p:cSld>
  <p:clrMapOvr>
    <a:masterClrMapping/>
  </p:clrMapOvr>
  <p:transition spd="slow"/>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a:spLocks noGrp="1"/>
          </p:cNvSpPr>
          <p:nvPr>
            <p:ph type="title"/>
          </p:nvPr>
        </p:nvSpPr>
        <p:spPr>
          <a:prstGeom prst="rect">
            <a:avLst/>
          </a:prstGeom>
        </p:spPr>
        <p:txBody>
          <a:bodyPr/>
          <a:lstStyle/>
          <a:p>
            <a:r>
              <a:t>Classic Buffer Overflow</a:t>
            </a:r>
          </a:p>
        </p:txBody>
      </p:sp>
      <p:sp>
        <p:nvSpPr>
          <p:cNvPr id="191" name="Shape 191"/>
          <p:cNvSpPr/>
          <p:nvPr/>
        </p:nvSpPr>
        <p:spPr>
          <a:xfrm>
            <a:off x="2431076" y="3702049"/>
            <a:ext cx="8142648" cy="41021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3000">
                <a:solidFill>
                  <a:srgbClr val="D53BD3"/>
                </a:solidFill>
                <a:latin typeface="Menlo"/>
                <a:ea typeface="Menlo"/>
                <a:cs typeface="Menlo"/>
                <a:sym typeface="Menlo"/>
              </a:defRPr>
            </a:pPr>
            <a:r>
              <a:t>#include </a:t>
            </a:r>
            <a:r>
              <a:rPr>
                <a:solidFill>
                  <a:srgbClr val="C33720"/>
                </a:solidFill>
              </a:rPr>
              <a:t>&lt;stdio.h&gt;</a:t>
            </a:r>
            <a:endParaRPr>
              <a:solidFill>
                <a:srgbClr val="000000"/>
              </a:solidFill>
            </a:endParaRPr>
          </a:p>
          <a:p>
            <a:pPr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3000">
                <a:solidFill>
                  <a:srgbClr val="C33720"/>
                </a:solidFill>
                <a:latin typeface="Menlo"/>
                <a:ea typeface="Menlo"/>
                <a:cs typeface="Menlo"/>
                <a:sym typeface="Menlo"/>
              </a:defRPr>
            </a:pPr>
            <a:r>
              <a:rPr>
                <a:solidFill>
                  <a:srgbClr val="D53BD3"/>
                </a:solidFill>
              </a:rPr>
              <a:t>#include </a:t>
            </a:r>
            <a:r>
              <a:t>&lt;string.h&gt;</a:t>
            </a:r>
            <a:endParaRPr>
              <a:solidFill>
                <a:srgbClr val="000000"/>
              </a:solidFill>
            </a:endParaRPr>
          </a:p>
          <a:p>
            <a:pPr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3000">
                <a:latin typeface="Menlo"/>
                <a:ea typeface="Menlo"/>
                <a:cs typeface="Menlo"/>
                <a:sym typeface="Menlo"/>
              </a:defRPr>
            </a:pPr>
            <a:endParaRPr>
              <a:solidFill>
                <a:srgbClr val="000000"/>
              </a:solidFill>
            </a:endParaRPr>
          </a:p>
          <a:p>
            <a:pPr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3000">
                <a:latin typeface="Menlo"/>
                <a:ea typeface="Menlo"/>
                <a:cs typeface="Menlo"/>
                <a:sym typeface="Menlo"/>
              </a:defRPr>
            </a:pPr>
            <a:r>
              <a:rPr>
                <a:solidFill>
                  <a:srgbClr val="34BD26"/>
                </a:solidFill>
              </a:rPr>
              <a:t>int</a:t>
            </a:r>
            <a:r>
              <a:t> main(</a:t>
            </a:r>
            <a:r>
              <a:rPr>
                <a:solidFill>
                  <a:srgbClr val="34BD26"/>
                </a:solidFill>
              </a:rPr>
              <a:t>int</a:t>
            </a:r>
            <a:r>
              <a:t> argc, </a:t>
            </a:r>
            <a:r>
              <a:rPr>
                <a:solidFill>
                  <a:srgbClr val="34BD26"/>
                </a:solidFill>
              </a:rPr>
              <a:t>char</a:t>
            </a:r>
            <a:r>
              <a:t>* argv[]) {</a:t>
            </a:r>
          </a:p>
          <a:p>
            <a:pPr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3000">
                <a:latin typeface="Menlo"/>
                <a:ea typeface="Menlo"/>
                <a:cs typeface="Menlo"/>
                <a:sym typeface="Menlo"/>
              </a:defRPr>
            </a:pPr>
            <a:r>
              <a:t>    </a:t>
            </a:r>
            <a:r>
              <a:rPr>
                <a:solidFill>
                  <a:srgbClr val="34BD26"/>
                </a:solidFill>
              </a:rPr>
              <a:t>char</a:t>
            </a:r>
            <a:r>
              <a:t> buf[</a:t>
            </a:r>
            <a:r>
              <a:rPr>
                <a:solidFill>
                  <a:srgbClr val="C33720"/>
                </a:solidFill>
              </a:rPr>
              <a:t>64</a:t>
            </a:r>
            <a:r>
              <a:t>];</a:t>
            </a:r>
          </a:p>
          <a:p>
            <a:pPr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3000">
                <a:latin typeface="Menlo"/>
                <a:ea typeface="Menlo"/>
                <a:cs typeface="Menlo"/>
                <a:sym typeface="Menlo"/>
              </a:defRPr>
            </a:pPr>
            <a:r>
              <a:t>    strcpy(buf,argv[</a:t>
            </a:r>
            <a:r>
              <a:rPr>
                <a:solidFill>
                  <a:srgbClr val="C33720"/>
                </a:solidFill>
              </a:rPr>
              <a:t>1</a:t>
            </a:r>
            <a:r>
              <a:t>]);</a:t>
            </a:r>
          </a:p>
          <a:p>
            <a:pPr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3000">
                <a:latin typeface="Menlo"/>
                <a:ea typeface="Menlo"/>
                <a:cs typeface="Menlo"/>
                <a:sym typeface="Menlo"/>
              </a:defRPr>
            </a:pPr>
            <a:r>
              <a:t>    printf(</a:t>
            </a:r>
            <a:r>
              <a:rPr>
                <a:solidFill>
                  <a:srgbClr val="C33720"/>
                </a:solidFill>
              </a:rPr>
              <a:t>"Input:</a:t>
            </a:r>
            <a:r>
              <a:rPr>
                <a:solidFill>
                  <a:srgbClr val="D53BD3"/>
                </a:solidFill>
              </a:rPr>
              <a:t>%s\n</a:t>
            </a:r>
            <a:r>
              <a:rPr>
                <a:solidFill>
                  <a:srgbClr val="C33720"/>
                </a:solidFill>
              </a:rPr>
              <a:t>"</a:t>
            </a:r>
            <a:r>
              <a:t>,buf);</a:t>
            </a:r>
          </a:p>
          <a:p>
            <a:pPr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3000">
                <a:latin typeface="Menlo"/>
                <a:ea typeface="Menlo"/>
                <a:cs typeface="Menlo"/>
                <a:sym typeface="Menlo"/>
              </a:defRPr>
            </a:pPr>
            <a:r>
              <a:t>    </a:t>
            </a:r>
            <a:r>
              <a:rPr>
                <a:solidFill>
                  <a:srgbClr val="CE7924"/>
                </a:solidFill>
              </a:rPr>
              <a:t>return</a:t>
            </a:r>
            <a:r>
              <a:t> </a:t>
            </a:r>
            <a:r>
              <a:rPr>
                <a:solidFill>
                  <a:srgbClr val="C33720"/>
                </a:solidFill>
              </a:rPr>
              <a:t>0</a:t>
            </a:r>
            <a:r>
              <a:t>;</a:t>
            </a:r>
          </a:p>
          <a:p>
            <a:pPr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3000">
                <a:latin typeface="Menlo"/>
                <a:ea typeface="Menlo"/>
                <a:cs typeface="Menlo"/>
                <a:sym typeface="Menlo"/>
              </a:defRPr>
            </a:pPr>
            <a:r>
              <a:t>}</a:t>
            </a:r>
          </a:p>
        </p:txBody>
      </p:sp>
    </p:spTree>
    <p:extLst>
      <p:ext uri="{BB962C8B-B14F-4D97-AF65-F5344CB8AC3E}">
        <p14:creationId xmlns:p14="http://schemas.microsoft.com/office/powerpoint/2010/main" val="2134055198"/>
      </p:ext>
    </p:extLst>
  </p:cSld>
  <p:clrMapOvr>
    <a:masterClrMapping/>
  </p:clrMapOvr>
  <p:transition spd="slow"/>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Shape 193"/>
          <p:cNvSpPr>
            <a:spLocks noGrp="1"/>
          </p:cNvSpPr>
          <p:nvPr>
            <p:ph type="title"/>
          </p:nvPr>
        </p:nvSpPr>
        <p:spPr>
          <a:prstGeom prst="rect">
            <a:avLst/>
          </a:prstGeom>
        </p:spPr>
        <p:txBody>
          <a:bodyPr/>
          <a:lstStyle>
            <a:lvl1pPr defTabSz="502412">
              <a:defRPr sz="6880"/>
            </a:lvl1pPr>
          </a:lstStyle>
          <a:p>
            <a:r>
              <a:t>Operating System Defenses</a:t>
            </a:r>
          </a:p>
        </p:txBody>
      </p:sp>
      <p:sp>
        <p:nvSpPr>
          <p:cNvPr id="194" name="Shape 194"/>
          <p:cNvSpPr>
            <a:spLocks noGrp="1"/>
          </p:cNvSpPr>
          <p:nvPr>
            <p:ph type="body" idx="1"/>
          </p:nvPr>
        </p:nvSpPr>
        <p:spPr>
          <a:prstGeom prst="rect">
            <a:avLst/>
          </a:prstGeom>
        </p:spPr>
        <p:txBody>
          <a:bodyPr/>
          <a:lstStyle/>
          <a:p>
            <a:r>
              <a:t>OSes can be designed to make problems in user-level applications harder to exploit</a:t>
            </a:r>
          </a:p>
          <a:p>
            <a:r>
              <a:t>These generally don't make attacks on software impossible, but they can make them much more difficult</a:t>
            </a:r>
          </a:p>
          <a:p>
            <a:r>
              <a:t>This is something of an arms race – defenders come up with new mechanisms, attackers find ways around them</a:t>
            </a:r>
          </a:p>
        </p:txBody>
      </p:sp>
    </p:spTree>
    <p:extLst>
      <p:ext uri="{BB962C8B-B14F-4D97-AF65-F5344CB8AC3E}">
        <p14:creationId xmlns:p14="http://schemas.microsoft.com/office/powerpoint/2010/main" val="375194654"/>
      </p:ext>
    </p:extLst>
  </p:cSld>
  <p:clrMapOvr>
    <a:masterClrMapping/>
  </p:clrMapOvr>
  <p:transition spd="slow"/>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Shape 196"/>
          <p:cNvSpPr>
            <a:spLocks noGrp="1"/>
          </p:cNvSpPr>
          <p:nvPr>
            <p:ph type="title"/>
          </p:nvPr>
        </p:nvSpPr>
        <p:spPr>
          <a:prstGeom prst="rect">
            <a:avLst/>
          </a:prstGeom>
        </p:spPr>
        <p:txBody>
          <a:bodyPr/>
          <a:lstStyle>
            <a:lvl1pPr defTabSz="560831">
              <a:defRPr sz="7679"/>
            </a:lvl1pPr>
          </a:lstStyle>
          <a:p>
            <a:r>
              <a:t>Stack Canaries / Cookies</a:t>
            </a:r>
          </a:p>
        </p:txBody>
      </p:sp>
      <p:sp>
        <p:nvSpPr>
          <p:cNvPr id="197" name="Shape 197"/>
          <p:cNvSpPr>
            <a:spLocks noGrp="1"/>
          </p:cNvSpPr>
          <p:nvPr>
            <p:ph type="body" idx="1"/>
          </p:nvPr>
        </p:nvSpPr>
        <p:spPr>
          <a:prstGeom prst="rect">
            <a:avLst/>
          </a:prstGeom>
        </p:spPr>
        <p:txBody>
          <a:bodyPr/>
          <a:lstStyle/>
          <a:p>
            <a:r>
              <a:t>Idea: put a special value in between local variables and the return address so that overflowing a local buffer can be detected</a:t>
            </a:r>
          </a:p>
          <a:p>
            <a:r>
              <a:t>Upon entering the function, set a randomly-generated </a:t>
            </a:r>
            <a:r>
              <a:rPr i="1"/>
              <a:t>cookie</a:t>
            </a:r>
            <a:r>
              <a:t> value on the stack and store a backup copy elsewhere</a:t>
            </a:r>
          </a:p>
          <a:p>
            <a:r>
              <a:t>Before executing a ret, check the stack cookie value against the backup and raise an error if it fails</a:t>
            </a:r>
          </a:p>
        </p:txBody>
      </p:sp>
    </p:spTree>
    <p:extLst>
      <p:ext uri="{BB962C8B-B14F-4D97-AF65-F5344CB8AC3E}">
        <p14:creationId xmlns:p14="http://schemas.microsoft.com/office/powerpoint/2010/main" val="3148775293"/>
      </p:ext>
    </p:extLst>
  </p:cSld>
  <p:clrMapOvr>
    <a:masterClrMapping/>
  </p:clrMapOvr>
  <p:transition spd="slow"/>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hape 199"/>
          <p:cNvSpPr>
            <a:spLocks noGrp="1"/>
          </p:cNvSpPr>
          <p:nvPr>
            <p:ph type="title"/>
          </p:nvPr>
        </p:nvSpPr>
        <p:spPr>
          <a:prstGeom prst="rect">
            <a:avLst/>
          </a:prstGeom>
        </p:spPr>
        <p:txBody>
          <a:bodyPr/>
          <a:lstStyle>
            <a:lvl1pPr defTabSz="490727">
              <a:defRPr sz="6719"/>
            </a:lvl1pPr>
          </a:lstStyle>
          <a:p>
            <a:r>
              <a:t>Address Space Layout Randomization</a:t>
            </a:r>
          </a:p>
        </p:txBody>
      </p:sp>
      <p:sp>
        <p:nvSpPr>
          <p:cNvPr id="200" name="Shape 200"/>
          <p:cNvSpPr>
            <a:spLocks noGrp="1"/>
          </p:cNvSpPr>
          <p:nvPr>
            <p:ph type="body" idx="1"/>
          </p:nvPr>
        </p:nvSpPr>
        <p:spPr>
          <a:prstGeom prst="rect">
            <a:avLst/>
          </a:prstGeom>
        </p:spPr>
        <p:txBody>
          <a:bodyPr/>
          <a:lstStyle/>
          <a:p>
            <a:r>
              <a:t>Exploiting a buffer overflow typically requires knowing about the precise layout of memory</a:t>
            </a:r>
          </a:p>
          <a:p>
            <a:r>
              <a:t>For example, we may need to know where the stack is located, or where a certain library has been loaded</a:t>
            </a:r>
          </a:p>
          <a:p>
            <a:r>
              <a:t>Thus, to make attackers' lives more difficult, we can place the program, stack, and libraries at random locations each time the program starts</a:t>
            </a:r>
          </a:p>
        </p:txBody>
      </p:sp>
    </p:spTree>
    <p:extLst>
      <p:ext uri="{BB962C8B-B14F-4D97-AF65-F5344CB8AC3E}">
        <p14:creationId xmlns:p14="http://schemas.microsoft.com/office/powerpoint/2010/main" val="3583609970"/>
      </p:ext>
    </p:extLst>
  </p:cSld>
  <p:clrMapOvr>
    <a:masterClrMapping/>
  </p:clrMapOvr>
  <p:transition spd="slow"/>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Shape 202"/>
          <p:cNvSpPr>
            <a:spLocks noGrp="1"/>
          </p:cNvSpPr>
          <p:nvPr>
            <p:ph type="title"/>
          </p:nvPr>
        </p:nvSpPr>
        <p:spPr>
          <a:prstGeom prst="rect">
            <a:avLst/>
          </a:prstGeom>
        </p:spPr>
        <p:txBody>
          <a:bodyPr/>
          <a:lstStyle>
            <a:lvl1pPr defTabSz="537463">
              <a:defRPr sz="7360"/>
            </a:lvl1pPr>
          </a:lstStyle>
          <a:p>
            <a:r>
              <a:t>ASLR and Address Space</a:t>
            </a:r>
          </a:p>
        </p:txBody>
      </p:sp>
      <p:sp>
        <p:nvSpPr>
          <p:cNvPr id="203" name="Shape 203"/>
          <p:cNvSpPr>
            <a:spLocks noGrp="1"/>
          </p:cNvSpPr>
          <p:nvPr>
            <p:ph type="body" idx="1"/>
          </p:nvPr>
        </p:nvSpPr>
        <p:spPr>
          <a:prstGeom prst="rect">
            <a:avLst/>
          </a:prstGeom>
        </p:spPr>
        <p:txBody>
          <a:bodyPr/>
          <a:lstStyle/>
          <a:p>
            <a:pPr marL="391159" indent="-391159" defTabSz="514095">
              <a:spcBef>
                <a:spcPts val="3600"/>
              </a:spcBef>
              <a:defRPr sz="3168"/>
            </a:pPr>
            <a:r>
              <a:t>We can estimate the amount of randomness provided by ASLR by counting the number of possible locations to load things</a:t>
            </a:r>
          </a:p>
          <a:p>
            <a:pPr marL="391159" indent="-391159" defTabSz="514095">
              <a:spcBef>
                <a:spcPts val="3600"/>
              </a:spcBef>
              <a:defRPr sz="3168"/>
            </a:pPr>
            <a:r>
              <a:t>On a 32-bit system, address space is not very large, so there are not very many ways to randomize</a:t>
            </a:r>
          </a:p>
          <a:p>
            <a:pPr marL="391159" indent="-391159" defTabSz="514095">
              <a:spcBef>
                <a:spcPts val="3600"/>
              </a:spcBef>
              <a:defRPr sz="3168"/>
            </a:pPr>
            <a:r>
              <a:t>In 2004, researchers showed that on 32-bit systems, ASLR only has about 16 bits of entropy (65,536 possible values)</a:t>
            </a:r>
          </a:p>
          <a:p>
            <a:pPr marL="391159" indent="-391159" defTabSz="514095">
              <a:spcBef>
                <a:spcPts val="3600"/>
              </a:spcBef>
              <a:defRPr sz="3168"/>
            </a:pPr>
            <a:r>
              <a:t>The correct location can be guessed in a matter of seconds by just trying each possibility</a:t>
            </a:r>
          </a:p>
        </p:txBody>
      </p:sp>
    </p:spTree>
    <p:extLst>
      <p:ext uri="{BB962C8B-B14F-4D97-AF65-F5344CB8AC3E}">
        <p14:creationId xmlns:p14="http://schemas.microsoft.com/office/powerpoint/2010/main" val="2863046401"/>
      </p:ext>
    </p:extLst>
  </p:cSld>
  <p:clrMapOvr>
    <a:masterClrMapping/>
  </p:clrMapOvr>
  <p:transition spd="slow"/>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Shape 205"/>
          <p:cNvSpPr>
            <a:spLocks noGrp="1"/>
          </p:cNvSpPr>
          <p:nvPr>
            <p:ph type="title"/>
          </p:nvPr>
        </p:nvSpPr>
        <p:spPr>
          <a:prstGeom prst="rect">
            <a:avLst/>
          </a:prstGeom>
        </p:spPr>
        <p:txBody>
          <a:bodyPr/>
          <a:lstStyle/>
          <a:p>
            <a:r>
              <a:t>DEP / NX / W⊕X</a:t>
            </a:r>
          </a:p>
        </p:txBody>
      </p:sp>
      <p:sp>
        <p:nvSpPr>
          <p:cNvPr id="206" name="Shape 206"/>
          <p:cNvSpPr>
            <a:spLocks noGrp="1"/>
          </p:cNvSpPr>
          <p:nvPr>
            <p:ph type="body" idx="1"/>
          </p:nvPr>
        </p:nvSpPr>
        <p:spPr>
          <a:prstGeom prst="rect">
            <a:avLst/>
          </a:prstGeom>
        </p:spPr>
        <p:txBody>
          <a:bodyPr/>
          <a:lstStyle/>
          <a:p>
            <a:pPr marL="417830" indent="-417830" defTabSz="549148">
              <a:spcBef>
                <a:spcPts val="3900"/>
              </a:spcBef>
              <a:defRPr sz="3384"/>
            </a:pPr>
            <a:r>
              <a:t>Another defense is to try and make sure that even if an attacker can overflow a buffer and change the return address, they can't execute code</a:t>
            </a:r>
          </a:p>
          <a:p>
            <a:pPr marL="417830" indent="-417830" defTabSz="549148">
              <a:spcBef>
                <a:spcPts val="3900"/>
              </a:spcBef>
              <a:defRPr sz="3384"/>
            </a:pPr>
            <a:r>
              <a:t>In the previous example, attacker code was placed into a stack buffer</a:t>
            </a:r>
          </a:p>
          <a:p>
            <a:pPr marL="417830" indent="-417830" defTabSz="549148">
              <a:spcBef>
                <a:spcPts val="3900"/>
              </a:spcBef>
              <a:defRPr sz="3384"/>
            </a:pPr>
            <a:r>
              <a:t>So, simple solution: don't allow data to be executable!</a:t>
            </a:r>
          </a:p>
          <a:p>
            <a:pPr marL="417830" indent="-417830" defTabSz="549148">
              <a:spcBef>
                <a:spcPts val="3900"/>
              </a:spcBef>
              <a:defRPr sz="3384"/>
            </a:pPr>
            <a:r>
              <a:t>Generally this requires hardware support</a:t>
            </a:r>
          </a:p>
          <a:p>
            <a:pPr marL="835660" lvl="1" indent="-417830" defTabSz="549148">
              <a:spcBef>
                <a:spcPts val="3900"/>
              </a:spcBef>
              <a:defRPr sz="3384"/>
            </a:pPr>
            <a:r>
              <a:t>NX bit in x86 page protections</a:t>
            </a:r>
          </a:p>
        </p:txBody>
      </p:sp>
    </p:spTree>
    <p:extLst>
      <p:ext uri="{BB962C8B-B14F-4D97-AF65-F5344CB8AC3E}">
        <p14:creationId xmlns:p14="http://schemas.microsoft.com/office/powerpoint/2010/main" val="1069679830"/>
      </p:ext>
    </p:extLst>
  </p:cSld>
  <p:clrMapOvr>
    <a:masterClrMapping/>
  </p:clrMapOvr>
  <p:transition spd="slow"/>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Shape 208"/>
          <p:cNvSpPr>
            <a:spLocks noGrp="1"/>
          </p:cNvSpPr>
          <p:nvPr>
            <p:ph type="title"/>
          </p:nvPr>
        </p:nvSpPr>
        <p:spPr>
          <a:prstGeom prst="rect">
            <a:avLst/>
          </a:prstGeom>
        </p:spPr>
        <p:txBody>
          <a:bodyPr/>
          <a:lstStyle>
            <a:lvl1pPr defTabSz="490727">
              <a:defRPr sz="6719"/>
            </a:lvl1pPr>
          </a:lstStyle>
          <a:p>
            <a:r>
              <a:t>Return-Oriented Programming</a:t>
            </a:r>
          </a:p>
        </p:txBody>
      </p:sp>
      <p:sp>
        <p:nvSpPr>
          <p:cNvPr id="209" name="Shape 209"/>
          <p:cNvSpPr>
            <a:spLocks noGrp="1"/>
          </p:cNvSpPr>
          <p:nvPr>
            <p:ph type="body" idx="1"/>
          </p:nvPr>
        </p:nvSpPr>
        <p:spPr>
          <a:prstGeom prst="rect">
            <a:avLst/>
          </a:prstGeom>
        </p:spPr>
        <p:txBody>
          <a:bodyPr/>
          <a:lstStyle/>
          <a:p>
            <a:pPr marL="413384" indent="-413384" defTabSz="543305">
              <a:spcBef>
                <a:spcPts val="3900"/>
              </a:spcBef>
              <a:defRPr sz="3348"/>
            </a:pPr>
            <a:r>
              <a:rPr dirty="0"/>
              <a:t>Despite DEP, attackers can still run code!</a:t>
            </a:r>
          </a:p>
          <a:p>
            <a:pPr marL="413384" indent="-413384" defTabSz="543305">
              <a:spcBef>
                <a:spcPts val="3900"/>
              </a:spcBef>
              <a:defRPr sz="3348"/>
            </a:pPr>
            <a:r>
              <a:rPr dirty="0"/>
              <a:t>Instead of trying to execute their </a:t>
            </a:r>
            <a:r>
              <a:rPr i="1" dirty="0"/>
              <a:t>own</a:t>
            </a:r>
            <a:r>
              <a:rPr dirty="0"/>
              <a:t> code, attackers can change the return address to point to existing code in memory</a:t>
            </a:r>
          </a:p>
          <a:p>
            <a:pPr marL="413384" indent="-413384" defTabSz="543305">
              <a:spcBef>
                <a:spcPts val="3900"/>
              </a:spcBef>
              <a:defRPr sz="3348"/>
            </a:pPr>
            <a:r>
              <a:rPr dirty="0"/>
              <a:t>By setting up values on the</a:t>
            </a:r>
            <a:r>
              <a:rPr lang="en-US" dirty="0"/>
              <a:t> </a:t>
            </a:r>
            <a:r>
              <a:rPr dirty="0"/>
              <a:t> stack, they can bounce around executing tiny snippets of code ending in ret</a:t>
            </a:r>
          </a:p>
          <a:p>
            <a:pPr marL="413384" indent="-413384" defTabSz="543305">
              <a:spcBef>
                <a:spcPts val="3900"/>
              </a:spcBef>
              <a:defRPr sz="3348"/>
            </a:pPr>
            <a:r>
              <a:rPr dirty="0"/>
              <a:t>Thus, by chaining these together, </a:t>
            </a:r>
            <a:r>
              <a:rPr i="1" dirty="0"/>
              <a:t>arbitrary</a:t>
            </a:r>
            <a:r>
              <a:rPr dirty="0"/>
              <a:t> computation can be performed – without executing anything marked as data</a:t>
            </a:r>
          </a:p>
        </p:txBody>
      </p:sp>
    </p:spTree>
    <p:extLst>
      <p:ext uri="{BB962C8B-B14F-4D97-AF65-F5344CB8AC3E}">
        <p14:creationId xmlns:p14="http://schemas.microsoft.com/office/powerpoint/2010/main" val="580547970"/>
      </p:ext>
    </p:extLst>
  </p:cSld>
  <p:clrMapOvr>
    <a:masterClrMapping/>
  </p:clrMapOvr>
  <p:transition spd="slow"/>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76164"/>
            <a:ext cx="13004800" cy="9601272"/>
          </a:xfrm>
          <a:prstGeom prst="rect">
            <a:avLst/>
          </a:prstGeom>
        </p:spPr>
      </p:pic>
    </p:spTree>
    <p:extLst>
      <p:ext uri="{BB962C8B-B14F-4D97-AF65-F5344CB8AC3E}">
        <p14:creationId xmlns:p14="http://schemas.microsoft.com/office/powerpoint/2010/main" val="2825324120"/>
      </p:ext>
    </p:extLst>
  </p:cSld>
  <p:clrMapOvr>
    <a:masterClrMapping/>
  </p:clrMapOvr>
  <p:transition spd="slow"/>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prstGeom prst="rect">
            <a:avLst/>
          </a:prstGeom>
        </p:spPr>
        <p:txBody>
          <a:bodyPr/>
          <a:lstStyle/>
          <a:p>
            <a:r>
              <a:t>Dangling Pointers</a:t>
            </a:r>
          </a:p>
        </p:txBody>
      </p:sp>
      <p:sp>
        <p:nvSpPr>
          <p:cNvPr id="214" name="Shape 214"/>
          <p:cNvSpPr>
            <a:spLocks noGrp="1"/>
          </p:cNvSpPr>
          <p:nvPr>
            <p:ph type="body" idx="1"/>
          </p:nvPr>
        </p:nvSpPr>
        <p:spPr>
          <a:prstGeom prst="rect">
            <a:avLst/>
          </a:prstGeom>
        </p:spPr>
        <p:txBody>
          <a:bodyPr/>
          <a:lstStyle/>
          <a:p>
            <a:pPr marL="391159" indent="-391159" defTabSz="514095">
              <a:spcBef>
                <a:spcPts val="3600"/>
              </a:spcBef>
              <a:defRPr sz="3168"/>
            </a:pPr>
            <a:r>
              <a:t>An increasingly common and exploited class of vulnerability is the </a:t>
            </a:r>
            <a:r>
              <a:rPr i="1"/>
              <a:t>dangling pointer</a:t>
            </a:r>
            <a:r>
              <a:t> or </a:t>
            </a:r>
            <a:r>
              <a:rPr i="1"/>
              <a:t>use after free </a:t>
            </a:r>
            <a:r>
              <a:t>vulnerability</a:t>
            </a:r>
          </a:p>
          <a:p>
            <a:pPr marL="391159" indent="-391159" defTabSz="514095">
              <a:spcBef>
                <a:spcPts val="3600"/>
              </a:spcBef>
              <a:defRPr sz="3168"/>
            </a:pPr>
            <a:r>
              <a:t>Scenario: programmer frees an object, but then continues to use the pointer afterward</a:t>
            </a:r>
          </a:p>
          <a:p>
            <a:pPr marL="391159" indent="-391159" defTabSz="514095">
              <a:spcBef>
                <a:spcPts val="3600"/>
              </a:spcBef>
              <a:defRPr sz="3168"/>
            </a:pPr>
            <a:r>
              <a:t>Problem: new allocations may use the same space, placing a </a:t>
            </a:r>
            <a:r>
              <a:rPr i="1"/>
              <a:t>different </a:t>
            </a:r>
            <a:r>
              <a:t>object at the same location</a:t>
            </a:r>
          </a:p>
          <a:p>
            <a:pPr marL="391159" indent="-391159" defTabSz="514095">
              <a:spcBef>
                <a:spcPts val="3600"/>
              </a:spcBef>
              <a:defRPr sz="3168"/>
            </a:pPr>
            <a:r>
              <a:t>If an attacker can manage to get his data placed into that freed space, can manipulate the program into executing his code</a:t>
            </a:r>
          </a:p>
        </p:txBody>
      </p:sp>
    </p:spTree>
    <p:extLst>
      <p:ext uri="{BB962C8B-B14F-4D97-AF65-F5344CB8AC3E}">
        <p14:creationId xmlns:p14="http://schemas.microsoft.com/office/powerpoint/2010/main" val="48831816"/>
      </p:ext>
    </p:extLst>
  </p:cSld>
  <p:clrMapOvr>
    <a:masterClrMapping/>
  </p:clrMapOvr>
  <p:transition spd="slow"/>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Shape 216"/>
          <p:cNvSpPr>
            <a:spLocks noGrp="1"/>
          </p:cNvSpPr>
          <p:nvPr>
            <p:ph type="title"/>
          </p:nvPr>
        </p:nvSpPr>
        <p:spPr>
          <a:prstGeom prst="rect">
            <a:avLst/>
          </a:prstGeom>
        </p:spPr>
        <p:txBody>
          <a:bodyPr/>
          <a:lstStyle/>
          <a:p>
            <a:r>
              <a:t>Use After Free</a:t>
            </a:r>
          </a:p>
        </p:txBody>
      </p:sp>
      <p:pic>
        <p:nvPicPr>
          <p:cNvPr id="2" name="Picture 1"/>
          <p:cNvPicPr>
            <a:picLocks noChangeAspect="1"/>
          </p:cNvPicPr>
          <p:nvPr/>
        </p:nvPicPr>
        <p:blipFill>
          <a:blip r:embed="rId2"/>
          <a:stretch>
            <a:fillRect/>
          </a:stretch>
        </p:blipFill>
        <p:spPr>
          <a:xfrm>
            <a:off x="0" y="347350"/>
            <a:ext cx="13004800" cy="9058899"/>
          </a:xfrm>
          <a:prstGeom prst="rect">
            <a:avLst/>
          </a:prstGeom>
        </p:spPr>
      </p:pic>
    </p:spTree>
    <p:extLst>
      <p:ext uri="{BB962C8B-B14F-4D97-AF65-F5344CB8AC3E}">
        <p14:creationId xmlns:p14="http://schemas.microsoft.com/office/powerpoint/2010/main" val="283833489"/>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lstStyle/>
          <a:p>
            <a:r>
              <a:t>Threat Modeling</a:t>
            </a:r>
          </a:p>
        </p:txBody>
      </p:sp>
      <p:sp>
        <p:nvSpPr>
          <p:cNvPr id="151" name="Shape 151"/>
          <p:cNvSpPr>
            <a:spLocks noGrp="1"/>
          </p:cNvSpPr>
          <p:nvPr>
            <p:ph type="body" idx="1"/>
          </p:nvPr>
        </p:nvSpPr>
        <p:spPr>
          <a:prstGeom prst="rect">
            <a:avLst/>
          </a:prstGeom>
        </p:spPr>
        <p:txBody>
          <a:bodyPr/>
          <a:lstStyle/>
          <a:p>
            <a:r>
              <a:t>Roughly, we can divide this into three steps:</a:t>
            </a:r>
          </a:p>
          <a:p>
            <a:pPr lvl="1"/>
            <a:r>
              <a:t>System understanding</a:t>
            </a:r>
          </a:p>
          <a:p>
            <a:pPr lvl="1"/>
            <a:r>
              <a:t>Threat categorization</a:t>
            </a:r>
          </a:p>
          <a:p>
            <a:pPr lvl="1"/>
            <a:r>
              <a:t>Countermeasures and mitigation</a:t>
            </a:r>
          </a:p>
        </p:txBody>
      </p:sp>
    </p:spTree>
    <p:extLst>
      <p:ext uri="{BB962C8B-B14F-4D97-AF65-F5344CB8AC3E}">
        <p14:creationId xmlns:p14="http://schemas.microsoft.com/office/powerpoint/2010/main" val="1661655473"/>
      </p:ext>
    </p:extLst>
  </p:cSld>
  <p:clrMapOvr>
    <a:masterClrMapping/>
  </p:clrMapOvr>
  <p:transition spd="slow"/>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Shape 219"/>
          <p:cNvSpPr>
            <a:spLocks noGrp="1"/>
          </p:cNvSpPr>
          <p:nvPr>
            <p:ph type="title"/>
          </p:nvPr>
        </p:nvSpPr>
        <p:spPr>
          <a:prstGeom prst="rect">
            <a:avLst/>
          </a:prstGeom>
        </p:spPr>
        <p:txBody>
          <a:bodyPr/>
          <a:lstStyle/>
          <a:p>
            <a:r>
              <a:t>TOCTOU</a:t>
            </a:r>
          </a:p>
        </p:txBody>
      </p:sp>
      <p:sp>
        <p:nvSpPr>
          <p:cNvPr id="220" name="Shape 220"/>
          <p:cNvSpPr>
            <a:spLocks noGrp="1"/>
          </p:cNvSpPr>
          <p:nvPr>
            <p:ph type="body" idx="1"/>
          </p:nvPr>
        </p:nvSpPr>
        <p:spPr>
          <a:prstGeom prst="rect">
            <a:avLst/>
          </a:prstGeom>
        </p:spPr>
        <p:txBody>
          <a:bodyPr/>
          <a:lstStyle/>
          <a:p>
            <a:pPr marL="417830" indent="-417830" defTabSz="549148">
              <a:spcBef>
                <a:spcPts val="3900"/>
              </a:spcBef>
              <a:defRPr sz="3384"/>
            </a:pPr>
            <a:r>
              <a:t>One final class of attacks is a </a:t>
            </a:r>
            <a:r>
              <a:rPr i="1"/>
              <a:t>time of check to time of use</a:t>
            </a:r>
            <a:r>
              <a:t> attack</a:t>
            </a:r>
          </a:p>
          <a:p>
            <a:pPr marL="417830" indent="-417830" defTabSz="549148">
              <a:spcBef>
                <a:spcPts val="3900"/>
              </a:spcBef>
              <a:defRPr sz="3384"/>
            </a:pPr>
            <a:r>
              <a:t>These arise any time you have a situation where</a:t>
            </a:r>
          </a:p>
          <a:p>
            <a:pPr marL="1193800" lvl="1" indent="-596900" defTabSz="549148">
              <a:spcBef>
                <a:spcPts val="3900"/>
              </a:spcBef>
              <a:buSzPct val="100000"/>
              <a:buAutoNum type="arabicPeriod"/>
              <a:defRPr sz="3384"/>
            </a:pPr>
            <a:r>
              <a:t>A security check on some object is made</a:t>
            </a:r>
          </a:p>
          <a:p>
            <a:pPr marL="1193800" lvl="1" indent="-596900" defTabSz="549148">
              <a:spcBef>
                <a:spcPts val="3900"/>
              </a:spcBef>
              <a:buSzPct val="100000"/>
              <a:buAutoNum type="arabicPeriod"/>
              <a:defRPr sz="3384"/>
            </a:pPr>
            <a:r>
              <a:t>The program does something with that object</a:t>
            </a:r>
          </a:p>
          <a:p>
            <a:pPr marL="1193800" lvl="1" indent="-596900" defTabSz="549148">
              <a:spcBef>
                <a:spcPts val="3900"/>
              </a:spcBef>
              <a:buSzPct val="100000"/>
              <a:buAutoNum type="arabicPeriod"/>
              <a:defRPr sz="3384"/>
            </a:pPr>
            <a:r>
              <a:t>An attacker can intervene in between 1 &amp; 2 and cause it to operate on a different (attacker-controlled) object</a:t>
            </a:r>
          </a:p>
        </p:txBody>
      </p:sp>
    </p:spTree>
    <p:extLst>
      <p:ext uri="{BB962C8B-B14F-4D97-AF65-F5344CB8AC3E}">
        <p14:creationId xmlns:p14="http://schemas.microsoft.com/office/powerpoint/2010/main" val="1316726634"/>
      </p:ext>
    </p:extLst>
  </p:cSld>
  <p:clrMapOvr>
    <a:masterClrMapping/>
  </p:clrMapOvr>
  <p:transition spd="slow"/>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Shape 222"/>
          <p:cNvSpPr>
            <a:spLocks noGrp="1"/>
          </p:cNvSpPr>
          <p:nvPr>
            <p:ph type="title"/>
          </p:nvPr>
        </p:nvSpPr>
        <p:spPr>
          <a:prstGeom prst="rect">
            <a:avLst/>
          </a:prstGeom>
        </p:spPr>
        <p:txBody>
          <a:bodyPr/>
          <a:lstStyle/>
          <a:p>
            <a:r>
              <a:t>TOCTOU Example</a:t>
            </a:r>
          </a:p>
        </p:txBody>
      </p:sp>
      <p:pic>
        <p:nvPicPr>
          <p:cNvPr id="2" name="Picture 1"/>
          <p:cNvPicPr>
            <a:picLocks noChangeAspect="1"/>
          </p:cNvPicPr>
          <p:nvPr/>
        </p:nvPicPr>
        <p:blipFill>
          <a:blip r:embed="rId2"/>
          <a:stretch>
            <a:fillRect/>
          </a:stretch>
        </p:blipFill>
        <p:spPr>
          <a:xfrm>
            <a:off x="1090652" y="3488581"/>
            <a:ext cx="10169912" cy="4503095"/>
          </a:xfrm>
          <a:prstGeom prst="rect">
            <a:avLst/>
          </a:prstGeom>
        </p:spPr>
      </p:pic>
    </p:spTree>
    <p:extLst>
      <p:ext uri="{BB962C8B-B14F-4D97-AF65-F5344CB8AC3E}">
        <p14:creationId xmlns:p14="http://schemas.microsoft.com/office/powerpoint/2010/main" val="3846167192"/>
      </p:ext>
    </p:extLst>
  </p:cSld>
  <p:clrMapOvr>
    <a:masterClrMapping/>
  </p:clrMapOvr>
  <p:transition spd="slow"/>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Shape 225"/>
          <p:cNvSpPr>
            <a:spLocks noGrp="1"/>
          </p:cNvSpPr>
          <p:nvPr>
            <p:ph type="title"/>
          </p:nvPr>
        </p:nvSpPr>
        <p:spPr>
          <a:prstGeom prst="rect">
            <a:avLst/>
          </a:prstGeom>
        </p:spPr>
        <p:txBody>
          <a:bodyPr/>
          <a:lstStyle/>
          <a:p>
            <a:r>
              <a:t>TOCTOU Attack</a:t>
            </a:r>
          </a:p>
        </p:txBody>
      </p:sp>
      <p:sp>
        <p:nvSpPr>
          <p:cNvPr id="226" name="Shape 226"/>
          <p:cNvSpPr>
            <a:spLocks noGrp="1"/>
          </p:cNvSpPr>
          <p:nvPr>
            <p:ph type="body" idx="1"/>
          </p:nvPr>
        </p:nvSpPr>
        <p:spPr>
          <a:prstGeom prst="rect">
            <a:avLst/>
          </a:prstGeom>
        </p:spPr>
        <p:txBody>
          <a:bodyPr/>
          <a:lstStyle/>
          <a:p>
            <a:pPr marL="431165" indent="-431165" defTabSz="566674">
              <a:spcBef>
                <a:spcPts val="4000"/>
              </a:spcBef>
              <a:defRPr sz="3492"/>
            </a:pPr>
            <a:r>
              <a:t>To exploit this program, the attacker runs the program with a my_document he controls</a:t>
            </a:r>
          </a:p>
          <a:p>
            <a:pPr marL="431165" indent="-431165" defTabSz="566674">
              <a:spcBef>
                <a:spcPts val="4000"/>
              </a:spcBef>
              <a:defRPr sz="3492"/>
            </a:pPr>
            <a:r>
              <a:t>After the access check is done, he deletes my_document and creates a symbolic link from my_document to some sensitive file</a:t>
            </a:r>
          </a:p>
          <a:p>
            <a:pPr marL="862330" lvl="1" indent="-431165" defTabSz="566674">
              <a:spcBef>
                <a:spcPts val="4000"/>
              </a:spcBef>
              <a:defRPr sz="3492"/>
            </a:pPr>
            <a:r>
              <a:t>Getting the timing right here may be tricky!</a:t>
            </a:r>
          </a:p>
          <a:p>
            <a:pPr marL="431165" indent="-431165" defTabSz="566674">
              <a:spcBef>
                <a:spcPts val="4000"/>
              </a:spcBef>
              <a:defRPr sz="3492"/>
            </a:pPr>
            <a:r>
              <a:t>The program now opens and writes to my_document, but that now results in writing to the sensitive file</a:t>
            </a:r>
          </a:p>
        </p:txBody>
      </p:sp>
    </p:spTree>
    <p:extLst>
      <p:ext uri="{BB962C8B-B14F-4D97-AF65-F5344CB8AC3E}">
        <p14:creationId xmlns:p14="http://schemas.microsoft.com/office/powerpoint/2010/main" val="2493729044"/>
      </p:ext>
    </p:extLst>
  </p:cSld>
  <p:clrMapOvr>
    <a:masterClrMapping/>
  </p:clrMapOvr>
  <p:transition spd="slow"/>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p:cNvSpPr>
          <p:nvPr>
            <p:ph type="title"/>
          </p:nvPr>
        </p:nvSpPr>
        <p:spPr>
          <a:prstGeom prst="rect">
            <a:avLst/>
          </a:prstGeom>
        </p:spPr>
        <p:txBody>
          <a:bodyPr/>
          <a:lstStyle/>
          <a:p>
            <a:r>
              <a:t>Preventing TOCTOU</a:t>
            </a:r>
          </a:p>
        </p:txBody>
      </p:sp>
      <p:sp>
        <p:nvSpPr>
          <p:cNvPr id="229" name="Shape 229"/>
          <p:cNvSpPr>
            <a:spLocks noGrp="1"/>
          </p:cNvSpPr>
          <p:nvPr>
            <p:ph type="body" idx="1"/>
          </p:nvPr>
        </p:nvSpPr>
        <p:spPr>
          <a:prstGeom prst="rect">
            <a:avLst/>
          </a:prstGeom>
        </p:spPr>
        <p:txBody>
          <a:bodyPr/>
          <a:lstStyle/>
          <a:p>
            <a:r>
              <a:t>In general, the only way to prevent TOCTOU attacks is through careful API design</a:t>
            </a:r>
          </a:p>
          <a:p>
            <a:r>
              <a:t>In this case, we want to make sure that the file cannot be changed between the access check and the call to open</a:t>
            </a:r>
          </a:p>
          <a:p>
            <a:r>
              <a:t>One way to do this is to open the file and then perform access checks on the file descriptor (which can't be changed by the attacker) rather than the file (which can)</a:t>
            </a:r>
          </a:p>
        </p:txBody>
      </p:sp>
    </p:spTree>
    <p:extLst>
      <p:ext uri="{BB962C8B-B14F-4D97-AF65-F5344CB8AC3E}">
        <p14:creationId xmlns:p14="http://schemas.microsoft.com/office/powerpoint/2010/main" val="3496467560"/>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p:cNvSpPr>
          <p:nvPr>
            <p:ph type="title"/>
          </p:nvPr>
        </p:nvSpPr>
        <p:spPr>
          <a:prstGeom prst="rect">
            <a:avLst/>
          </a:prstGeom>
        </p:spPr>
        <p:txBody>
          <a:bodyPr/>
          <a:lstStyle/>
          <a:p>
            <a:r>
              <a:t>System Understanding</a:t>
            </a:r>
          </a:p>
        </p:txBody>
      </p:sp>
      <p:sp>
        <p:nvSpPr>
          <p:cNvPr id="154" name="Shape 154"/>
          <p:cNvSpPr>
            <a:spLocks noGrp="1"/>
          </p:cNvSpPr>
          <p:nvPr>
            <p:ph type="body" idx="1"/>
          </p:nvPr>
        </p:nvSpPr>
        <p:spPr>
          <a:prstGeom prst="rect">
            <a:avLst/>
          </a:prstGeom>
        </p:spPr>
        <p:txBody>
          <a:bodyPr/>
          <a:lstStyle/>
          <a:p>
            <a:pPr marL="408940" indent="-408940" defTabSz="537463">
              <a:spcBef>
                <a:spcPts val="3800"/>
              </a:spcBef>
              <a:defRPr sz="3312"/>
            </a:pPr>
            <a:r>
              <a:rPr dirty="0"/>
              <a:t>To properly protect a system, you need to understand it:</a:t>
            </a:r>
          </a:p>
          <a:p>
            <a:pPr marL="817880" lvl="1" indent="-408940" defTabSz="537463">
              <a:spcBef>
                <a:spcPts val="3800"/>
              </a:spcBef>
              <a:defRPr sz="3312"/>
            </a:pPr>
            <a:r>
              <a:rPr dirty="0"/>
              <a:t>Identify assets that need protecting</a:t>
            </a:r>
          </a:p>
          <a:p>
            <a:pPr marL="817880" lvl="1" indent="-408940" defTabSz="537463">
              <a:spcBef>
                <a:spcPts val="3800"/>
              </a:spcBef>
              <a:defRPr sz="3312"/>
            </a:pPr>
            <a:r>
              <a:rPr dirty="0"/>
              <a:t>Look at ways the system can be used and assets can be accessed</a:t>
            </a:r>
          </a:p>
          <a:p>
            <a:pPr marL="817880" lvl="1" indent="-408940" defTabSz="537463">
              <a:spcBef>
                <a:spcPts val="3800"/>
              </a:spcBef>
              <a:defRPr sz="3312"/>
            </a:pPr>
            <a:r>
              <a:rPr dirty="0"/>
              <a:t>Figure out what rights should be granted to what assets and classes of user</a:t>
            </a:r>
          </a:p>
          <a:p>
            <a:pPr marL="817880" lvl="1" indent="-408940" defTabSz="537463">
              <a:spcBef>
                <a:spcPts val="3800"/>
              </a:spcBef>
              <a:defRPr sz="3312"/>
            </a:pPr>
            <a:r>
              <a:rPr dirty="0"/>
              <a:t>Identify </a:t>
            </a:r>
            <a:r>
              <a:rPr b="1" i="1" dirty="0"/>
              <a:t>privilege boundaries </a:t>
            </a:r>
            <a:r>
              <a:rPr i="1" dirty="0"/>
              <a:t>– </a:t>
            </a:r>
            <a:r>
              <a:rPr dirty="0"/>
              <a:t>places where a program or user changes their privilege level</a:t>
            </a:r>
          </a:p>
        </p:txBody>
      </p:sp>
    </p:spTree>
    <p:extLst>
      <p:ext uri="{BB962C8B-B14F-4D97-AF65-F5344CB8AC3E}">
        <p14:creationId xmlns:p14="http://schemas.microsoft.com/office/powerpoint/2010/main" val="3265292798"/>
      </p:ext>
    </p:extLst>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Shape 156"/>
          <p:cNvSpPr>
            <a:spLocks noGrp="1"/>
          </p:cNvSpPr>
          <p:nvPr>
            <p:ph type="title"/>
          </p:nvPr>
        </p:nvSpPr>
        <p:spPr>
          <a:prstGeom prst="rect">
            <a:avLst/>
          </a:prstGeom>
        </p:spPr>
        <p:txBody>
          <a:bodyPr/>
          <a:lstStyle>
            <a:lvl1pPr defTabSz="543305">
              <a:defRPr sz="7440"/>
            </a:lvl1pPr>
          </a:lstStyle>
          <a:p>
            <a:r>
              <a:t>Example System Diagram</a:t>
            </a:r>
          </a:p>
        </p:txBody>
      </p:sp>
      <p:pic>
        <p:nvPicPr>
          <p:cNvPr id="157" name="pasted-image.jpg"/>
          <p:cNvPicPr>
            <a:picLocks noChangeAspect="1"/>
          </p:cNvPicPr>
          <p:nvPr/>
        </p:nvPicPr>
        <p:blipFill>
          <a:blip r:embed="rId3">
            <a:extLst/>
          </a:blip>
          <a:stretch>
            <a:fillRect/>
          </a:stretch>
        </p:blipFill>
        <p:spPr>
          <a:xfrm>
            <a:off x="1746250" y="3136900"/>
            <a:ext cx="9512300" cy="5232400"/>
          </a:xfrm>
          <a:prstGeom prst="rect">
            <a:avLst/>
          </a:prstGeom>
          <a:ln w="12700">
            <a:miter lim="400000"/>
          </a:ln>
        </p:spPr>
      </p:pic>
      <p:sp>
        <p:nvSpPr>
          <p:cNvPr id="158" name="Shape 158"/>
          <p:cNvSpPr/>
          <p:nvPr/>
        </p:nvSpPr>
        <p:spPr>
          <a:xfrm>
            <a:off x="8667115" y="8902700"/>
            <a:ext cx="3417571" cy="6477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t>Source: OWASP</a:t>
            </a:r>
          </a:p>
        </p:txBody>
      </p:sp>
    </p:spTree>
    <p:extLst>
      <p:ext uri="{BB962C8B-B14F-4D97-AF65-F5344CB8AC3E}">
        <p14:creationId xmlns:p14="http://schemas.microsoft.com/office/powerpoint/2010/main" val="1491324361"/>
      </p:ext>
    </p:extLst>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Shape 160"/>
          <p:cNvSpPr>
            <a:spLocks noGrp="1"/>
          </p:cNvSpPr>
          <p:nvPr>
            <p:ph type="title"/>
          </p:nvPr>
        </p:nvSpPr>
        <p:spPr>
          <a:prstGeom prst="rect">
            <a:avLst/>
          </a:prstGeom>
        </p:spPr>
        <p:txBody>
          <a:bodyPr/>
          <a:lstStyle/>
          <a:p>
            <a:r>
              <a:t>Threat Categorization</a:t>
            </a:r>
          </a:p>
        </p:txBody>
      </p:sp>
      <p:sp>
        <p:nvSpPr>
          <p:cNvPr id="161" name="Shape 161"/>
          <p:cNvSpPr>
            <a:spLocks noGrp="1"/>
          </p:cNvSpPr>
          <p:nvPr>
            <p:ph type="body" idx="1"/>
          </p:nvPr>
        </p:nvSpPr>
        <p:spPr>
          <a:prstGeom prst="rect">
            <a:avLst/>
          </a:prstGeom>
        </p:spPr>
        <p:txBody>
          <a:bodyPr/>
          <a:lstStyle/>
          <a:p>
            <a:r>
              <a:t>Look at the system from an attacker's point of view</a:t>
            </a:r>
          </a:p>
          <a:p>
            <a:r>
              <a:t>What goals might an attacker have?</a:t>
            </a:r>
          </a:p>
          <a:p>
            <a:r>
              <a:t>How could they achieve these goals?</a:t>
            </a:r>
          </a:p>
          <a:p>
            <a:r>
              <a:t>May help to use a threat categorization such as </a:t>
            </a:r>
            <a:r>
              <a:rPr b="1">
                <a:latin typeface="Helvetica"/>
                <a:ea typeface="Helvetica"/>
                <a:cs typeface="Helvetica"/>
                <a:sym typeface="Helvetica"/>
              </a:rPr>
              <a:t>STRIDE</a:t>
            </a:r>
            <a:r>
              <a:t>: </a:t>
            </a:r>
            <a:r>
              <a:rPr b="1">
                <a:latin typeface="Helvetica"/>
                <a:ea typeface="Helvetica"/>
                <a:cs typeface="Helvetica"/>
                <a:sym typeface="Helvetica"/>
              </a:rPr>
              <a:t>S</a:t>
            </a:r>
            <a:r>
              <a:t>poofing, </a:t>
            </a:r>
            <a:r>
              <a:rPr b="1">
                <a:latin typeface="Helvetica"/>
                <a:ea typeface="Helvetica"/>
                <a:cs typeface="Helvetica"/>
                <a:sym typeface="Helvetica"/>
              </a:rPr>
              <a:t>T</a:t>
            </a:r>
            <a:r>
              <a:t>ampering, </a:t>
            </a:r>
            <a:r>
              <a:rPr b="1">
                <a:latin typeface="Helvetica"/>
                <a:ea typeface="Helvetica"/>
                <a:cs typeface="Helvetica"/>
                <a:sym typeface="Helvetica"/>
              </a:rPr>
              <a:t>R</a:t>
            </a:r>
            <a:r>
              <a:t>epudiation, </a:t>
            </a:r>
            <a:r>
              <a:rPr b="1">
                <a:latin typeface="Helvetica"/>
                <a:ea typeface="Helvetica"/>
                <a:cs typeface="Helvetica"/>
                <a:sym typeface="Helvetica"/>
              </a:rPr>
              <a:t>I</a:t>
            </a:r>
            <a:r>
              <a:t>nformation Disclosure, </a:t>
            </a:r>
            <a:r>
              <a:rPr b="1">
                <a:latin typeface="Helvetica"/>
                <a:ea typeface="Helvetica"/>
                <a:cs typeface="Helvetica"/>
                <a:sym typeface="Helvetica"/>
              </a:rPr>
              <a:t>D</a:t>
            </a:r>
            <a:r>
              <a:t>enial of Service, </a:t>
            </a:r>
            <a:r>
              <a:rPr b="1">
                <a:latin typeface="Helvetica"/>
                <a:ea typeface="Helvetica"/>
                <a:cs typeface="Helvetica"/>
                <a:sym typeface="Helvetica"/>
              </a:rPr>
              <a:t>E</a:t>
            </a:r>
            <a:r>
              <a:t>levation of Privilege</a:t>
            </a:r>
          </a:p>
        </p:txBody>
      </p:sp>
    </p:spTree>
    <p:extLst>
      <p:ext uri="{BB962C8B-B14F-4D97-AF65-F5344CB8AC3E}">
        <p14:creationId xmlns:p14="http://schemas.microsoft.com/office/powerpoint/2010/main" val="2623903857"/>
      </p:ext>
    </p:extLst>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Shape 163"/>
          <p:cNvSpPr>
            <a:spLocks noGrp="1"/>
          </p:cNvSpPr>
          <p:nvPr>
            <p:ph type="title"/>
          </p:nvPr>
        </p:nvSpPr>
        <p:spPr>
          <a:prstGeom prst="rect">
            <a:avLst/>
          </a:prstGeom>
        </p:spPr>
        <p:txBody>
          <a:bodyPr/>
          <a:lstStyle>
            <a:lvl1pPr defTabSz="490727">
              <a:defRPr sz="6719"/>
            </a:lvl1pPr>
          </a:lstStyle>
          <a:p>
            <a:r>
              <a:rPr dirty="0"/>
              <a:t>Mitigation</a:t>
            </a:r>
          </a:p>
        </p:txBody>
      </p:sp>
      <p:sp>
        <p:nvSpPr>
          <p:cNvPr id="164" name="Shape 164"/>
          <p:cNvSpPr>
            <a:spLocks noGrp="1"/>
          </p:cNvSpPr>
          <p:nvPr>
            <p:ph type="body" idx="1"/>
          </p:nvPr>
        </p:nvSpPr>
        <p:spPr>
          <a:prstGeom prst="rect">
            <a:avLst/>
          </a:prstGeom>
        </p:spPr>
        <p:txBody>
          <a:bodyPr/>
          <a:lstStyle/>
          <a:p>
            <a:r>
              <a:t>For each of the threats to some asset, come up with a plan for mitigating or nullifying the threat, for example:</a:t>
            </a:r>
          </a:p>
          <a:p>
            <a:pPr lvl="1"/>
            <a:r>
              <a:t>Attacker might guess someone's password =&gt; enforce password complexity requirements</a:t>
            </a:r>
          </a:p>
          <a:p>
            <a:pPr lvl="1"/>
            <a:r>
              <a:t>Attacker might snoop on network traffic =&gt; encrypt data that is sent on the network</a:t>
            </a:r>
          </a:p>
        </p:txBody>
      </p:sp>
    </p:spTree>
    <p:extLst>
      <p:ext uri="{BB962C8B-B14F-4D97-AF65-F5344CB8AC3E}">
        <p14:creationId xmlns:p14="http://schemas.microsoft.com/office/powerpoint/2010/main" val="2226838862"/>
      </p:ext>
    </p:extLst>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219200" y="2281288"/>
            <a:ext cx="11099800" cy="6651186"/>
          </a:xfrm>
        </p:spPr>
        <p:txBody>
          <a:bodyPr anchor="t">
            <a:normAutofit/>
          </a:bodyPr>
          <a:lstStyle/>
          <a:p>
            <a:pPr>
              <a:spcBef>
                <a:spcPts val="1000"/>
              </a:spcBef>
            </a:pPr>
            <a:r>
              <a:rPr lang="en-US" sz="4400" dirty="0"/>
              <a:t>The Security Environment</a:t>
            </a:r>
          </a:p>
          <a:p>
            <a:pPr>
              <a:spcBef>
                <a:spcPts val="1000"/>
              </a:spcBef>
            </a:pPr>
            <a:r>
              <a:rPr lang="en-US" sz="4400" dirty="0"/>
              <a:t>OS Security</a:t>
            </a:r>
          </a:p>
          <a:p>
            <a:pPr>
              <a:spcBef>
                <a:spcPts val="1000"/>
              </a:spcBef>
            </a:pPr>
            <a:r>
              <a:rPr lang="en-US" sz="4400" dirty="0"/>
              <a:t>Controlling Access to Resources</a:t>
            </a:r>
          </a:p>
          <a:p>
            <a:pPr>
              <a:spcBef>
                <a:spcPts val="1000"/>
              </a:spcBef>
            </a:pPr>
            <a:r>
              <a:rPr lang="en-US" sz="4400" dirty="0"/>
              <a:t>Formal Models of Secure Systems</a:t>
            </a:r>
          </a:p>
          <a:p>
            <a:pPr>
              <a:spcBef>
                <a:spcPts val="1000"/>
              </a:spcBef>
            </a:pPr>
            <a:r>
              <a:rPr lang="en-US" sz="4400" dirty="0"/>
              <a:t>Basics of Cryptography</a:t>
            </a:r>
          </a:p>
          <a:p>
            <a:pPr>
              <a:spcBef>
                <a:spcPts val="1000"/>
              </a:spcBef>
            </a:pPr>
            <a:r>
              <a:rPr lang="en-US" sz="4400" dirty="0"/>
              <a:t>Authentication</a:t>
            </a:r>
          </a:p>
          <a:p>
            <a:pPr>
              <a:spcBef>
                <a:spcPts val="1000"/>
              </a:spcBef>
            </a:pPr>
            <a:r>
              <a:rPr lang="en-US" sz="4400" dirty="0"/>
              <a:t>Software Security </a:t>
            </a:r>
          </a:p>
          <a:p>
            <a:pPr>
              <a:spcBef>
                <a:spcPts val="1000"/>
              </a:spcBef>
            </a:pPr>
            <a:endParaRPr lang="en-US" sz="4400" dirty="0"/>
          </a:p>
          <a:p>
            <a:pPr>
              <a:spcBef>
                <a:spcPts val="2500"/>
              </a:spcBef>
            </a:pPr>
            <a:endParaRPr lang="en-US" sz="4400" dirty="0"/>
          </a:p>
        </p:txBody>
      </p:sp>
      <p:sp>
        <p:nvSpPr>
          <p:cNvPr id="4" name="Arrow: Right 3"/>
          <p:cNvSpPr/>
          <p:nvPr/>
        </p:nvSpPr>
        <p:spPr>
          <a:xfrm>
            <a:off x="240792" y="3265017"/>
            <a:ext cx="978408" cy="484632"/>
          </a:xfrm>
          <a:prstGeom prst="rightArrow">
            <a:avLst/>
          </a:prstGeom>
          <a:blipFill rotWithShape="1">
            <a:blip r:embed="rId2"/>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5" name="Shape 136"/>
          <p:cNvSpPr txBox="1">
            <a:spLocks/>
          </p:cNvSpPr>
          <p:nvPr/>
        </p:nvSpPr>
        <p:spPr>
          <a:xfrm>
            <a:off x="952500" y="444500"/>
            <a:ext cx="11099800" cy="1658620"/>
          </a:xfrm>
          <a:prstGeom prst="rect">
            <a:avLst/>
          </a:prstGeom>
        </p:spPr>
        <p:txBody>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a:lstStyle>
          <a:p>
            <a:pPr hangingPunct="1"/>
            <a:r>
              <a:rPr lang="en-US" dirty="0"/>
              <a:t>Security</a:t>
            </a:r>
          </a:p>
        </p:txBody>
      </p:sp>
    </p:spTree>
    <p:extLst>
      <p:ext uri="{BB962C8B-B14F-4D97-AF65-F5344CB8AC3E}">
        <p14:creationId xmlns:p14="http://schemas.microsoft.com/office/powerpoint/2010/main" val="880434035"/>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Shape 166"/>
          <p:cNvSpPr>
            <a:spLocks noGrp="1"/>
          </p:cNvSpPr>
          <p:nvPr>
            <p:ph type="title"/>
          </p:nvPr>
        </p:nvSpPr>
        <p:spPr>
          <a:prstGeom prst="rect">
            <a:avLst/>
          </a:prstGeom>
        </p:spPr>
        <p:txBody>
          <a:bodyPr/>
          <a:lstStyle>
            <a:lvl1pPr defTabSz="566674">
              <a:defRPr sz="7760"/>
            </a:lvl1pPr>
          </a:lstStyle>
          <a:p>
            <a:r>
              <a:t>Trusted Computing Base</a:t>
            </a:r>
          </a:p>
        </p:txBody>
      </p:sp>
      <p:sp>
        <p:nvSpPr>
          <p:cNvPr id="167" name="Shape 167"/>
          <p:cNvSpPr>
            <a:spLocks noGrp="1"/>
          </p:cNvSpPr>
          <p:nvPr>
            <p:ph type="body" idx="1"/>
          </p:nvPr>
        </p:nvSpPr>
        <p:spPr>
          <a:prstGeom prst="rect">
            <a:avLst/>
          </a:prstGeom>
        </p:spPr>
        <p:txBody>
          <a:bodyPr/>
          <a:lstStyle/>
          <a:p>
            <a:r>
              <a:rPr dirty="0"/>
              <a:t>One strategy for building secure operating systems is to  organize them into </a:t>
            </a:r>
            <a:r>
              <a:rPr b="1" i="1" dirty="0"/>
              <a:t>trusted</a:t>
            </a:r>
            <a:r>
              <a:rPr i="1" dirty="0"/>
              <a:t> </a:t>
            </a:r>
            <a:r>
              <a:rPr dirty="0"/>
              <a:t>and </a:t>
            </a:r>
            <a:r>
              <a:rPr b="1" i="1" dirty="0"/>
              <a:t>untrusted</a:t>
            </a:r>
            <a:r>
              <a:rPr i="1" dirty="0"/>
              <a:t> </a:t>
            </a:r>
            <a:r>
              <a:rPr dirty="0"/>
              <a:t>components</a:t>
            </a:r>
          </a:p>
          <a:p>
            <a:r>
              <a:rPr dirty="0"/>
              <a:t>The goal is that if the </a:t>
            </a:r>
            <a:r>
              <a:rPr i="1" dirty="0"/>
              <a:t>trusted</a:t>
            </a:r>
            <a:r>
              <a:rPr dirty="0"/>
              <a:t> component performs according to its specification, then some specific set of guarantees about security must hold</a:t>
            </a:r>
          </a:p>
          <a:p>
            <a:r>
              <a:rPr dirty="0"/>
              <a:t>A </a:t>
            </a:r>
            <a:r>
              <a:rPr i="1" dirty="0"/>
              <a:t>reference monitor</a:t>
            </a:r>
            <a:r>
              <a:rPr dirty="0"/>
              <a:t> checks all accesses between the trusted and untrusted components</a:t>
            </a:r>
          </a:p>
        </p:txBody>
      </p:sp>
    </p:spTree>
    <p:extLst>
      <p:ext uri="{BB962C8B-B14F-4D97-AF65-F5344CB8AC3E}">
        <p14:creationId xmlns:p14="http://schemas.microsoft.com/office/powerpoint/2010/main" val="217324152"/>
      </p:ext>
    </p:extLst>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44462" y="1233487"/>
            <a:ext cx="12715875" cy="7286625"/>
          </a:xfrm>
          <a:prstGeom prst="rect">
            <a:avLst/>
          </a:prstGeom>
        </p:spPr>
      </p:pic>
    </p:spTree>
    <p:extLst>
      <p:ext uri="{BB962C8B-B14F-4D97-AF65-F5344CB8AC3E}">
        <p14:creationId xmlns:p14="http://schemas.microsoft.com/office/powerpoint/2010/main" val="3023645719"/>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a:spLocks noGrp="1"/>
          </p:cNvSpPr>
          <p:nvPr>
            <p:ph type="title"/>
          </p:nvPr>
        </p:nvSpPr>
        <p:spPr>
          <a:prstGeom prst="rect">
            <a:avLst/>
          </a:prstGeom>
        </p:spPr>
        <p:txBody>
          <a:bodyPr/>
          <a:lstStyle>
            <a:lvl1pPr defTabSz="496570">
              <a:defRPr sz="6800"/>
            </a:lvl1pPr>
          </a:lstStyle>
          <a:p>
            <a:r>
              <a:t>Aside: Bugs &amp; Program Size</a:t>
            </a:r>
          </a:p>
        </p:txBody>
      </p:sp>
      <p:sp>
        <p:nvSpPr>
          <p:cNvPr id="172" name="Shape 172"/>
          <p:cNvSpPr>
            <a:spLocks noGrp="1"/>
          </p:cNvSpPr>
          <p:nvPr>
            <p:ph type="body" idx="1"/>
          </p:nvPr>
        </p:nvSpPr>
        <p:spPr>
          <a:prstGeom prst="rect">
            <a:avLst/>
          </a:prstGeom>
        </p:spPr>
        <p:txBody>
          <a:bodyPr/>
          <a:lstStyle/>
          <a:p>
            <a:pPr marL="426719" indent="-426719" defTabSz="560831">
              <a:spcBef>
                <a:spcPts val="4000"/>
              </a:spcBef>
              <a:defRPr sz="3455"/>
            </a:pPr>
            <a:r>
              <a:rPr dirty="0"/>
              <a:t>One rule of thumb is that as program size increases, the number of bugs increases as well</a:t>
            </a:r>
          </a:p>
          <a:p>
            <a:pPr marL="426719" indent="-426719" defTabSz="560831">
              <a:spcBef>
                <a:spcPts val="4000"/>
              </a:spcBef>
              <a:defRPr sz="3455"/>
            </a:pPr>
            <a:r>
              <a:rPr dirty="0"/>
              <a:t>It's harder to reason about code the more of it there is</a:t>
            </a:r>
          </a:p>
          <a:p>
            <a:pPr marL="426719" indent="-426719" defTabSz="560831">
              <a:spcBef>
                <a:spcPts val="4000"/>
              </a:spcBef>
              <a:defRPr sz="3455"/>
            </a:pPr>
            <a:r>
              <a:rPr dirty="0"/>
              <a:t>Therefore, if we want to be confident in our trusted computing base, we should work to </a:t>
            </a:r>
            <a:r>
              <a:rPr i="1" dirty="0"/>
              <a:t>minimize</a:t>
            </a:r>
            <a:r>
              <a:rPr dirty="0"/>
              <a:t> the amount of code in it</a:t>
            </a:r>
          </a:p>
          <a:p>
            <a:pPr marL="426719" indent="-426719" defTabSz="560831">
              <a:spcBef>
                <a:spcPts val="4000"/>
              </a:spcBef>
              <a:defRPr sz="3455"/>
            </a:pPr>
            <a:r>
              <a:rPr dirty="0"/>
              <a:t>How big is the TCB</a:t>
            </a:r>
            <a:r>
              <a:rPr lang="en-US" dirty="0"/>
              <a:t>(Trusted Computed Base)</a:t>
            </a:r>
            <a:r>
              <a:rPr dirty="0"/>
              <a:t> for widely-used operating systems?</a:t>
            </a:r>
          </a:p>
        </p:txBody>
      </p:sp>
    </p:spTree>
    <p:extLst>
      <p:ext uri="{BB962C8B-B14F-4D97-AF65-F5344CB8AC3E}">
        <p14:creationId xmlns:p14="http://schemas.microsoft.com/office/powerpoint/2010/main" val="1682788815"/>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219200" y="2281288"/>
            <a:ext cx="11099800" cy="6651186"/>
          </a:xfrm>
        </p:spPr>
        <p:txBody>
          <a:bodyPr anchor="t">
            <a:normAutofit/>
          </a:bodyPr>
          <a:lstStyle/>
          <a:p>
            <a:pPr>
              <a:spcBef>
                <a:spcPts val="1000"/>
              </a:spcBef>
            </a:pPr>
            <a:r>
              <a:rPr lang="en-US" sz="4400" dirty="0"/>
              <a:t>The Security Environment</a:t>
            </a:r>
          </a:p>
          <a:p>
            <a:pPr>
              <a:spcBef>
                <a:spcPts val="1000"/>
              </a:spcBef>
            </a:pPr>
            <a:r>
              <a:rPr lang="en-US" sz="4400" dirty="0"/>
              <a:t>OS Security</a:t>
            </a:r>
          </a:p>
          <a:p>
            <a:pPr>
              <a:spcBef>
                <a:spcPts val="1000"/>
              </a:spcBef>
            </a:pPr>
            <a:r>
              <a:rPr lang="en-US" sz="4400" dirty="0"/>
              <a:t>Controlling Access to Resources</a:t>
            </a:r>
          </a:p>
          <a:p>
            <a:pPr>
              <a:spcBef>
                <a:spcPts val="1000"/>
              </a:spcBef>
            </a:pPr>
            <a:r>
              <a:rPr lang="en-US" sz="4400" dirty="0"/>
              <a:t>Formal Models of Secure Systems</a:t>
            </a:r>
          </a:p>
          <a:p>
            <a:pPr>
              <a:spcBef>
                <a:spcPts val="1000"/>
              </a:spcBef>
            </a:pPr>
            <a:r>
              <a:rPr lang="en-US" sz="4400" dirty="0"/>
              <a:t>Basics of Cryptography</a:t>
            </a:r>
          </a:p>
          <a:p>
            <a:pPr>
              <a:spcBef>
                <a:spcPts val="1000"/>
              </a:spcBef>
            </a:pPr>
            <a:r>
              <a:rPr lang="en-US" sz="4400" dirty="0"/>
              <a:t>Authentication</a:t>
            </a:r>
          </a:p>
          <a:p>
            <a:pPr>
              <a:spcBef>
                <a:spcPts val="1000"/>
              </a:spcBef>
            </a:pPr>
            <a:r>
              <a:rPr lang="en-US" sz="4400" dirty="0"/>
              <a:t>Software Security </a:t>
            </a:r>
          </a:p>
          <a:p>
            <a:pPr>
              <a:spcBef>
                <a:spcPts val="1000"/>
              </a:spcBef>
            </a:pPr>
            <a:endParaRPr lang="en-US" sz="4400" dirty="0"/>
          </a:p>
          <a:p>
            <a:pPr>
              <a:spcBef>
                <a:spcPts val="2500"/>
              </a:spcBef>
            </a:pPr>
            <a:endParaRPr lang="en-US" sz="4400" dirty="0"/>
          </a:p>
        </p:txBody>
      </p:sp>
      <p:sp>
        <p:nvSpPr>
          <p:cNvPr id="4" name="Arrow: Right 3"/>
          <p:cNvSpPr/>
          <p:nvPr/>
        </p:nvSpPr>
        <p:spPr>
          <a:xfrm>
            <a:off x="240792" y="2463905"/>
            <a:ext cx="978408" cy="484632"/>
          </a:xfrm>
          <a:prstGeom prst="rightArrow">
            <a:avLst/>
          </a:prstGeom>
          <a:blipFill rotWithShape="1">
            <a:blip r:embed="rId2"/>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5" name="Shape 136"/>
          <p:cNvSpPr txBox="1">
            <a:spLocks/>
          </p:cNvSpPr>
          <p:nvPr/>
        </p:nvSpPr>
        <p:spPr>
          <a:xfrm>
            <a:off x="952500" y="444500"/>
            <a:ext cx="11099800" cy="1658620"/>
          </a:xfrm>
          <a:prstGeom prst="rect">
            <a:avLst/>
          </a:prstGeom>
        </p:spPr>
        <p:txBody>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a:lstStyle>
          <a:p>
            <a:pPr hangingPunct="1"/>
            <a:r>
              <a:rPr lang="en-US" dirty="0"/>
              <a:t>Security</a:t>
            </a:r>
          </a:p>
        </p:txBody>
      </p:sp>
    </p:spTree>
    <p:extLst>
      <p:ext uri="{BB962C8B-B14F-4D97-AF65-F5344CB8AC3E}">
        <p14:creationId xmlns:p14="http://schemas.microsoft.com/office/powerpoint/2010/main" val="2536502021"/>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219200" y="2281288"/>
            <a:ext cx="11099800" cy="6651186"/>
          </a:xfrm>
        </p:spPr>
        <p:txBody>
          <a:bodyPr anchor="t">
            <a:normAutofit/>
          </a:bodyPr>
          <a:lstStyle/>
          <a:p>
            <a:pPr>
              <a:spcBef>
                <a:spcPts val="1000"/>
              </a:spcBef>
            </a:pPr>
            <a:r>
              <a:rPr lang="en-US" sz="4400" dirty="0"/>
              <a:t>The Security Environment</a:t>
            </a:r>
          </a:p>
          <a:p>
            <a:pPr>
              <a:spcBef>
                <a:spcPts val="1000"/>
              </a:spcBef>
            </a:pPr>
            <a:r>
              <a:rPr lang="en-US" sz="4400" dirty="0"/>
              <a:t>OS Security</a:t>
            </a:r>
          </a:p>
          <a:p>
            <a:pPr>
              <a:spcBef>
                <a:spcPts val="1000"/>
              </a:spcBef>
            </a:pPr>
            <a:r>
              <a:rPr lang="en-US" sz="4400" dirty="0"/>
              <a:t>Controlling Access to Resources</a:t>
            </a:r>
          </a:p>
          <a:p>
            <a:pPr>
              <a:spcBef>
                <a:spcPts val="1000"/>
              </a:spcBef>
            </a:pPr>
            <a:r>
              <a:rPr lang="en-US" sz="4400" dirty="0"/>
              <a:t>Formal Models of Secure Systems</a:t>
            </a:r>
          </a:p>
          <a:p>
            <a:pPr>
              <a:spcBef>
                <a:spcPts val="1000"/>
              </a:spcBef>
            </a:pPr>
            <a:r>
              <a:rPr lang="en-US" sz="4400" dirty="0"/>
              <a:t>Basics of Cryptography</a:t>
            </a:r>
          </a:p>
          <a:p>
            <a:pPr>
              <a:spcBef>
                <a:spcPts val="2500"/>
              </a:spcBef>
            </a:pPr>
            <a:endParaRPr lang="en-US" sz="4400" dirty="0"/>
          </a:p>
        </p:txBody>
      </p:sp>
      <p:sp>
        <p:nvSpPr>
          <p:cNvPr id="4" name="Arrow: Right 3"/>
          <p:cNvSpPr/>
          <p:nvPr/>
        </p:nvSpPr>
        <p:spPr>
          <a:xfrm>
            <a:off x="321713" y="4058036"/>
            <a:ext cx="978408" cy="484632"/>
          </a:xfrm>
          <a:prstGeom prst="rightArrow">
            <a:avLst/>
          </a:prstGeom>
          <a:blipFill rotWithShape="1">
            <a:blip r:embed="rId2"/>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5" name="Shape 136"/>
          <p:cNvSpPr txBox="1">
            <a:spLocks/>
          </p:cNvSpPr>
          <p:nvPr/>
        </p:nvSpPr>
        <p:spPr>
          <a:xfrm>
            <a:off x="952500" y="444500"/>
            <a:ext cx="11099800" cy="1658620"/>
          </a:xfrm>
          <a:prstGeom prst="rect">
            <a:avLst/>
          </a:prstGeom>
        </p:spPr>
        <p:txBody>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a:lstStyle>
          <a:p>
            <a:pPr hangingPunct="1"/>
            <a:r>
              <a:rPr lang="en-US" dirty="0"/>
              <a:t>Security</a:t>
            </a:r>
          </a:p>
        </p:txBody>
      </p:sp>
    </p:spTree>
    <p:extLst>
      <p:ext uri="{BB962C8B-B14F-4D97-AF65-F5344CB8AC3E}">
        <p14:creationId xmlns:p14="http://schemas.microsoft.com/office/powerpoint/2010/main" val="2939077827"/>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hape 174"/>
          <p:cNvSpPr>
            <a:spLocks noGrp="1"/>
          </p:cNvSpPr>
          <p:nvPr>
            <p:ph type="title"/>
          </p:nvPr>
        </p:nvSpPr>
        <p:spPr>
          <a:prstGeom prst="rect">
            <a:avLst/>
          </a:prstGeom>
        </p:spPr>
        <p:txBody>
          <a:bodyPr/>
          <a:lstStyle>
            <a:lvl1pPr defTabSz="519937">
              <a:defRPr sz="7119"/>
            </a:lvl1pPr>
          </a:lstStyle>
          <a:p>
            <a:r>
              <a:t>Access Control: Resources</a:t>
            </a:r>
          </a:p>
        </p:txBody>
      </p:sp>
      <p:sp>
        <p:nvSpPr>
          <p:cNvPr id="175" name="Shape 175"/>
          <p:cNvSpPr>
            <a:spLocks noGrp="1"/>
          </p:cNvSpPr>
          <p:nvPr>
            <p:ph type="body" idx="1"/>
          </p:nvPr>
        </p:nvSpPr>
        <p:spPr>
          <a:prstGeom prst="rect">
            <a:avLst/>
          </a:prstGeom>
        </p:spPr>
        <p:txBody>
          <a:bodyPr/>
          <a:lstStyle/>
          <a:p>
            <a:r>
              <a:t>Systems tend to have resources that need to be protected</a:t>
            </a:r>
          </a:p>
          <a:p>
            <a:pPr lvl="1"/>
            <a:r>
              <a:t>Hardware: CPUs, memory, disk drives, ...</a:t>
            </a:r>
          </a:p>
          <a:p>
            <a:pPr lvl="1"/>
            <a:r>
              <a:t>Software: processes, files, databases, ...</a:t>
            </a:r>
          </a:p>
          <a:p>
            <a:r>
              <a:t>We'll refer to these generally as "objects" for now</a:t>
            </a:r>
          </a:p>
        </p:txBody>
      </p:sp>
    </p:spTree>
    <p:extLst>
      <p:ext uri="{BB962C8B-B14F-4D97-AF65-F5344CB8AC3E}">
        <p14:creationId xmlns:p14="http://schemas.microsoft.com/office/powerpoint/2010/main" val="2084214578"/>
      </p:ext>
    </p:extLst>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Shape 177"/>
          <p:cNvSpPr>
            <a:spLocks noGrp="1"/>
          </p:cNvSpPr>
          <p:nvPr>
            <p:ph type="title"/>
          </p:nvPr>
        </p:nvSpPr>
        <p:spPr>
          <a:prstGeom prst="rect">
            <a:avLst/>
          </a:prstGeom>
        </p:spPr>
        <p:txBody>
          <a:bodyPr/>
          <a:lstStyle/>
          <a:p>
            <a:r>
              <a:t>Protection Domain</a:t>
            </a:r>
          </a:p>
        </p:txBody>
      </p:sp>
      <p:sp>
        <p:nvSpPr>
          <p:cNvPr id="178" name="Shape 178"/>
          <p:cNvSpPr>
            <a:spLocks noGrp="1"/>
          </p:cNvSpPr>
          <p:nvPr>
            <p:ph type="body" idx="1"/>
          </p:nvPr>
        </p:nvSpPr>
        <p:spPr>
          <a:prstGeom prst="rect">
            <a:avLst/>
          </a:prstGeom>
        </p:spPr>
        <p:txBody>
          <a:bodyPr/>
          <a:lstStyle/>
          <a:p>
            <a:r>
              <a:t>A </a:t>
            </a:r>
            <a:r>
              <a:rPr b="1">
                <a:latin typeface="Helvetica"/>
                <a:ea typeface="Helvetica"/>
                <a:cs typeface="Helvetica"/>
                <a:sym typeface="Helvetica"/>
              </a:rPr>
              <a:t>protection domain</a:t>
            </a:r>
            <a:r>
              <a:t> is a set of (object, rights) pairs</a:t>
            </a:r>
          </a:p>
          <a:p>
            <a:r>
              <a:t>A </a:t>
            </a:r>
            <a:r>
              <a:rPr b="1">
                <a:latin typeface="Helvetica"/>
                <a:ea typeface="Helvetica"/>
                <a:cs typeface="Helvetica"/>
                <a:sym typeface="Helvetica"/>
              </a:rPr>
              <a:t>right</a:t>
            </a:r>
            <a:r>
              <a:t>, in this context, means an operation that can be performed on an object</a:t>
            </a:r>
          </a:p>
          <a:p>
            <a:r>
              <a:t>So, for example, a protection domain might correspond to a user, and the set of objects they have access to</a:t>
            </a:r>
          </a:p>
          <a:p>
            <a:r>
              <a:t>Or, a </a:t>
            </a:r>
            <a:r>
              <a:rPr i="1"/>
              <a:t>group</a:t>
            </a:r>
            <a:r>
              <a:t> of users that all share the same rights</a:t>
            </a:r>
          </a:p>
        </p:txBody>
      </p:sp>
    </p:spTree>
    <p:extLst>
      <p:ext uri="{BB962C8B-B14F-4D97-AF65-F5344CB8AC3E}">
        <p14:creationId xmlns:p14="http://schemas.microsoft.com/office/powerpoint/2010/main" val="3883293601"/>
      </p:ext>
    </p:extLst>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Shape 180"/>
          <p:cNvSpPr>
            <a:spLocks noGrp="1"/>
          </p:cNvSpPr>
          <p:nvPr>
            <p:ph type="title"/>
          </p:nvPr>
        </p:nvSpPr>
        <p:spPr>
          <a:prstGeom prst="rect">
            <a:avLst/>
          </a:prstGeom>
        </p:spPr>
        <p:txBody>
          <a:bodyPr/>
          <a:lstStyle/>
          <a:p>
            <a:r>
              <a:t>Protection Domain</a:t>
            </a:r>
          </a:p>
        </p:txBody>
      </p:sp>
      <p:pic>
        <p:nvPicPr>
          <p:cNvPr id="2" name="Picture 1"/>
          <p:cNvPicPr>
            <a:picLocks noChangeAspect="1"/>
          </p:cNvPicPr>
          <p:nvPr/>
        </p:nvPicPr>
        <p:blipFill>
          <a:blip r:embed="rId2"/>
          <a:stretch>
            <a:fillRect/>
          </a:stretch>
        </p:blipFill>
        <p:spPr>
          <a:xfrm>
            <a:off x="106362" y="2600325"/>
            <a:ext cx="12792075" cy="7153275"/>
          </a:xfrm>
          <a:prstGeom prst="rect">
            <a:avLst/>
          </a:prstGeom>
        </p:spPr>
      </p:pic>
    </p:spTree>
    <p:extLst>
      <p:ext uri="{BB962C8B-B14F-4D97-AF65-F5344CB8AC3E}">
        <p14:creationId xmlns:p14="http://schemas.microsoft.com/office/powerpoint/2010/main" val="189621137"/>
      </p:ext>
    </p:extLst>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Shape 183"/>
          <p:cNvSpPr>
            <a:spLocks noGrp="1"/>
          </p:cNvSpPr>
          <p:nvPr>
            <p:ph type="title"/>
          </p:nvPr>
        </p:nvSpPr>
        <p:spPr>
          <a:prstGeom prst="rect">
            <a:avLst/>
          </a:prstGeom>
        </p:spPr>
        <p:txBody>
          <a:bodyPr/>
          <a:lstStyle>
            <a:lvl1pPr defTabSz="531622">
              <a:defRPr sz="7280"/>
            </a:lvl1pPr>
          </a:lstStyle>
          <a:p>
            <a:r>
              <a:t>Principle of Least Privilege</a:t>
            </a:r>
          </a:p>
        </p:txBody>
      </p:sp>
      <p:sp>
        <p:nvSpPr>
          <p:cNvPr id="184" name="Shape 184"/>
          <p:cNvSpPr>
            <a:spLocks noGrp="1"/>
          </p:cNvSpPr>
          <p:nvPr>
            <p:ph type="body" idx="1"/>
          </p:nvPr>
        </p:nvSpPr>
        <p:spPr>
          <a:prstGeom prst="rect">
            <a:avLst/>
          </a:prstGeom>
        </p:spPr>
        <p:txBody>
          <a:bodyPr/>
          <a:lstStyle/>
          <a:p>
            <a:r>
              <a:rPr dirty="0"/>
              <a:t>One principle for designing secure systems is </a:t>
            </a:r>
            <a:r>
              <a:rPr i="1" dirty="0"/>
              <a:t>principle of least privilege</a:t>
            </a:r>
            <a:r>
              <a:rPr dirty="0"/>
              <a:t>, also called the </a:t>
            </a:r>
            <a:r>
              <a:rPr i="1" dirty="0"/>
              <a:t>principle of least authority</a:t>
            </a:r>
          </a:p>
          <a:p>
            <a:r>
              <a:rPr lang="en-US" b="1" dirty="0"/>
              <a:t>Idea</a:t>
            </a:r>
            <a:r>
              <a:rPr lang="en-US" dirty="0"/>
              <a:t>: Give the minimal set of rights to an object. </a:t>
            </a:r>
            <a:endParaRPr dirty="0"/>
          </a:p>
          <a:p>
            <a:r>
              <a:rPr lang="en-US" dirty="0"/>
              <a:t>S</a:t>
            </a:r>
            <a:r>
              <a:rPr dirty="0"/>
              <a:t>eems obvious, but is often violated in practice</a:t>
            </a:r>
          </a:p>
        </p:txBody>
      </p:sp>
    </p:spTree>
    <p:extLst>
      <p:ext uri="{BB962C8B-B14F-4D97-AF65-F5344CB8AC3E}">
        <p14:creationId xmlns:p14="http://schemas.microsoft.com/office/powerpoint/2010/main" val="2821773923"/>
      </p:ext>
    </p:extLst>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a:spLocks noGrp="1"/>
          </p:cNvSpPr>
          <p:nvPr>
            <p:ph type="title"/>
          </p:nvPr>
        </p:nvSpPr>
        <p:spPr>
          <a:prstGeom prst="rect">
            <a:avLst/>
          </a:prstGeom>
        </p:spPr>
        <p:txBody>
          <a:bodyPr/>
          <a:lstStyle/>
          <a:p>
            <a:pPr defTabSz="490727">
              <a:defRPr sz="6719"/>
            </a:pPr>
            <a:r>
              <a:t>Processes and</a:t>
            </a:r>
          </a:p>
          <a:p>
            <a:pPr defTabSz="490727">
              <a:defRPr sz="6719"/>
            </a:pPr>
            <a:r>
              <a:t>Protection Domains</a:t>
            </a:r>
          </a:p>
        </p:txBody>
      </p:sp>
      <p:sp>
        <p:nvSpPr>
          <p:cNvPr id="187" name="Shape 187"/>
          <p:cNvSpPr>
            <a:spLocks noGrp="1"/>
          </p:cNvSpPr>
          <p:nvPr>
            <p:ph type="body" idx="1"/>
          </p:nvPr>
        </p:nvSpPr>
        <p:spPr>
          <a:prstGeom prst="rect">
            <a:avLst/>
          </a:prstGeom>
        </p:spPr>
        <p:txBody>
          <a:bodyPr/>
          <a:lstStyle/>
          <a:p>
            <a:r>
              <a:t>At any given time, a process operates in one protection domain</a:t>
            </a:r>
          </a:p>
          <a:p>
            <a:pPr lvl="1"/>
            <a:r>
              <a:t>I.e., there is some specific set of objects that it has permission to perform some actions on</a:t>
            </a:r>
          </a:p>
          <a:p>
            <a:r>
              <a:t>Processes can also typically switch between protection domains as they run</a:t>
            </a:r>
          </a:p>
          <a:p>
            <a:pPr lvl="1"/>
            <a:r>
              <a:t>The rules for when and how they do this vary widely between different operating systems</a:t>
            </a:r>
          </a:p>
        </p:txBody>
      </p:sp>
    </p:spTree>
    <p:extLst>
      <p:ext uri="{BB962C8B-B14F-4D97-AF65-F5344CB8AC3E}">
        <p14:creationId xmlns:p14="http://schemas.microsoft.com/office/powerpoint/2010/main" val="1542405507"/>
      </p:ext>
    </p:extLst>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Shape 189"/>
          <p:cNvSpPr>
            <a:spLocks noGrp="1"/>
          </p:cNvSpPr>
          <p:nvPr>
            <p:ph type="title"/>
          </p:nvPr>
        </p:nvSpPr>
        <p:spPr>
          <a:prstGeom prst="rect">
            <a:avLst/>
          </a:prstGeom>
        </p:spPr>
        <p:txBody>
          <a:bodyPr/>
          <a:lstStyle>
            <a:lvl1pPr defTabSz="519937">
              <a:defRPr sz="7119"/>
            </a:lvl1pPr>
          </a:lstStyle>
          <a:p>
            <a:r>
              <a:t>The UNIX Protection Model</a:t>
            </a:r>
          </a:p>
        </p:txBody>
      </p:sp>
      <p:sp>
        <p:nvSpPr>
          <p:cNvPr id="190" name="Shape 190"/>
          <p:cNvSpPr>
            <a:spLocks noGrp="1"/>
          </p:cNvSpPr>
          <p:nvPr>
            <p:ph type="body" idx="1"/>
          </p:nvPr>
        </p:nvSpPr>
        <p:spPr>
          <a:prstGeom prst="rect">
            <a:avLst/>
          </a:prstGeom>
        </p:spPr>
        <p:txBody>
          <a:bodyPr/>
          <a:lstStyle/>
          <a:p>
            <a:r>
              <a:t>The protection domain of a process in UNIX is defined by its user id (UID) and group id (GID)</a:t>
            </a:r>
          </a:p>
          <a:p>
            <a:r>
              <a:t>The objects are files (including special files like hardware devices)</a:t>
            </a:r>
          </a:p>
        </p:txBody>
      </p:sp>
    </p:spTree>
    <p:extLst>
      <p:ext uri="{BB962C8B-B14F-4D97-AF65-F5344CB8AC3E}">
        <p14:creationId xmlns:p14="http://schemas.microsoft.com/office/powerpoint/2010/main" val="3996154956"/>
      </p:ext>
    </p:extLst>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Shape 192"/>
          <p:cNvSpPr>
            <a:spLocks noGrp="1"/>
          </p:cNvSpPr>
          <p:nvPr>
            <p:ph type="title"/>
          </p:nvPr>
        </p:nvSpPr>
        <p:spPr>
          <a:prstGeom prst="rect">
            <a:avLst/>
          </a:prstGeom>
        </p:spPr>
        <p:txBody>
          <a:bodyPr/>
          <a:lstStyle>
            <a:lvl1pPr defTabSz="519937">
              <a:defRPr sz="7119"/>
            </a:lvl1pPr>
          </a:lstStyle>
          <a:p>
            <a:r>
              <a:t>The UNIX Protection Model</a:t>
            </a:r>
          </a:p>
        </p:txBody>
      </p:sp>
      <p:sp>
        <p:nvSpPr>
          <p:cNvPr id="193" name="Shape 193"/>
          <p:cNvSpPr>
            <a:spLocks noGrp="1"/>
          </p:cNvSpPr>
          <p:nvPr>
            <p:ph type="body" idx="1"/>
          </p:nvPr>
        </p:nvSpPr>
        <p:spPr>
          <a:prstGeom prst="rect">
            <a:avLst/>
          </a:prstGeom>
        </p:spPr>
        <p:txBody>
          <a:bodyPr/>
          <a:lstStyle/>
          <a:p>
            <a:r>
              <a:rPr dirty="0"/>
              <a:t>Each process is further divided into two halves: kernel mode and user mode</a:t>
            </a:r>
          </a:p>
          <a:p>
            <a:r>
              <a:rPr dirty="0"/>
              <a:t>The kernel half can access a different set of objects from the user half, so the change from user to kernel is a </a:t>
            </a:r>
            <a:r>
              <a:rPr b="1" dirty="0"/>
              <a:t>domain</a:t>
            </a:r>
            <a:r>
              <a:rPr dirty="0"/>
              <a:t> switch</a:t>
            </a:r>
          </a:p>
          <a:p>
            <a:r>
              <a:rPr dirty="0"/>
              <a:t>Executable files can also have SETUID and SETGID bits, meaning that when they are executed they will run under different permissions</a:t>
            </a:r>
          </a:p>
        </p:txBody>
      </p:sp>
    </p:spTree>
    <p:extLst>
      <p:ext uri="{BB962C8B-B14F-4D97-AF65-F5344CB8AC3E}">
        <p14:creationId xmlns:p14="http://schemas.microsoft.com/office/powerpoint/2010/main" val="1432031119"/>
      </p:ext>
    </p:extLst>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Shape 195"/>
          <p:cNvSpPr>
            <a:spLocks noGrp="1"/>
          </p:cNvSpPr>
          <p:nvPr>
            <p:ph type="title"/>
          </p:nvPr>
        </p:nvSpPr>
        <p:spPr>
          <a:prstGeom prst="rect">
            <a:avLst/>
          </a:prstGeom>
        </p:spPr>
        <p:txBody>
          <a:bodyPr/>
          <a:lstStyle/>
          <a:p>
            <a:r>
              <a:t>Protection Matrix</a:t>
            </a:r>
          </a:p>
        </p:txBody>
      </p:sp>
      <p:sp>
        <p:nvSpPr>
          <p:cNvPr id="196" name="Shape 196"/>
          <p:cNvSpPr>
            <a:spLocks noGrp="1"/>
          </p:cNvSpPr>
          <p:nvPr>
            <p:ph type="body" idx="1"/>
          </p:nvPr>
        </p:nvSpPr>
        <p:spPr>
          <a:prstGeom prst="rect">
            <a:avLst/>
          </a:prstGeom>
        </p:spPr>
        <p:txBody>
          <a:bodyPr/>
          <a:lstStyle/>
          <a:p>
            <a:r>
              <a:t>We can describe domains using a </a:t>
            </a:r>
            <a:r>
              <a:rPr i="1"/>
              <a:t>protection matrix</a:t>
            </a:r>
          </a:p>
          <a:p>
            <a:r>
              <a:t>Rows represent the domains</a:t>
            </a:r>
          </a:p>
          <a:p>
            <a:r>
              <a:t>Columns represent the objects</a:t>
            </a:r>
          </a:p>
          <a:p>
            <a:r>
              <a:t>Entries in the matrix list the allowed operations</a:t>
            </a:r>
          </a:p>
        </p:txBody>
      </p:sp>
    </p:spTree>
    <p:extLst>
      <p:ext uri="{BB962C8B-B14F-4D97-AF65-F5344CB8AC3E}">
        <p14:creationId xmlns:p14="http://schemas.microsoft.com/office/powerpoint/2010/main" val="4293673057"/>
      </p:ext>
    </p:extLst>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prstGeom prst="rect">
            <a:avLst/>
          </a:prstGeom>
        </p:spPr>
        <p:txBody>
          <a:bodyPr/>
          <a:lstStyle/>
          <a:p>
            <a:r>
              <a:t>Protection Matrix</a:t>
            </a:r>
          </a:p>
        </p:txBody>
      </p:sp>
      <p:pic>
        <p:nvPicPr>
          <p:cNvPr id="2" name="Picture 1"/>
          <p:cNvPicPr>
            <a:picLocks noChangeAspect="1"/>
          </p:cNvPicPr>
          <p:nvPr/>
        </p:nvPicPr>
        <p:blipFill>
          <a:blip r:embed="rId3"/>
          <a:stretch>
            <a:fillRect/>
          </a:stretch>
        </p:blipFill>
        <p:spPr>
          <a:xfrm>
            <a:off x="0" y="3022676"/>
            <a:ext cx="13004800" cy="5325011"/>
          </a:xfrm>
          <a:prstGeom prst="rect">
            <a:avLst/>
          </a:prstGeom>
        </p:spPr>
      </p:pic>
    </p:spTree>
    <p:extLst>
      <p:ext uri="{BB962C8B-B14F-4D97-AF65-F5344CB8AC3E}">
        <p14:creationId xmlns:p14="http://schemas.microsoft.com/office/powerpoint/2010/main" val="3190167669"/>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a:spLocks noGrp="1"/>
          </p:cNvSpPr>
          <p:nvPr>
            <p:ph type="title"/>
          </p:nvPr>
        </p:nvSpPr>
        <p:spPr>
          <a:prstGeom prst="rect">
            <a:avLst/>
          </a:prstGeom>
        </p:spPr>
        <p:txBody>
          <a:bodyPr/>
          <a:lstStyle/>
          <a:p>
            <a:r>
              <a:t>Computer Security</a:t>
            </a:r>
          </a:p>
        </p:txBody>
      </p:sp>
      <p:sp>
        <p:nvSpPr>
          <p:cNvPr id="123" name="Shape 123"/>
          <p:cNvSpPr>
            <a:spLocks noGrp="1"/>
          </p:cNvSpPr>
          <p:nvPr>
            <p:ph type="body" idx="1"/>
          </p:nvPr>
        </p:nvSpPr>
        <p:spPr>
          <a:prstGeom prst="rect">
            <a:avLst/>
          </a:prstGeom>
        </p:spPr>
        <p:txBody>
          <a:bodyPr/>
          <a:lstStyle/>
          <a:p>
            <a:pPr marL="391159" indent="-391159" defTabSz="514095">
              <a:spcBef>
                <a:spcPts val="3600"/>
              </a:spcBef>
              <a:defRPr sz="3168"/>
            </a:pPr>
            <a:r>
              <a:t>Security is a big field, encompassing:</a:t>
            </a:r>
          </a:p>
          <a:p>
            <a:pPr marL="782319" lvl="1" indent="-391159" defTabSz="514095">
              <a:spcBef>
                <a:spcPts val="3600"/>
              </a:spcBef>
              <a:defRPr sz="3168"/>
            </a:pPr>
            <a:r>
              <a:t>Application security</a:t>
            </a:r>
          </a:p>
          <a:p>
            <a:pPr marL="782319" lvl="1" indent="-391159" defTabSz="514095">
              <a:spcBef>
                <a:spcPts val="3600"/>
              </a:spcBef>
              <a:defRPr sz="3168"/>
            </a:pPr>
            <a:r>
              <a:t>Network security</a:t>
            </a:r>
          </a:p>
          <a:p>
            <a:pPr marL="782319" lvl="1" indent="-391159" defTabSz="514095">
              <a:spcBef>
                <a:spcPts val="3600"/>
              </a:spcBef>
              <a:defRPr sz="3168"/>
            </a:pPr>
            <a:r>
              <a:t>Authentication</a:t>
            </a:r>
          </a:p>
          <a:p>
            <a:pPr marL="782319" lvl="1" indent="-391159" defTabSz="514095">
              <a:spcBef>
                <a:spcPts val="3600"/>
              </a:spcBef>
              <a:defRPr sz="3168"/>
            </a:pPr>
            <a:r>
              <a:t>Digital forensics</a:t>
            </a:r>
          </a:p>
          <a:p>
            <a:pPr marL="782319" lvl="1" indent="-391159" defTabSz="514095">
              <a:spcBef>
                <a:spcPts val="3600"/>
              </a:spcBef>
              <a:defRPr sz="3168"/>
            </a:pPr>
            <a:r>
              <a:t>Cryptography</a:t>
            </a:r>
          </a:p>
          <a:p>
            <a:pPr marL="782319" lvl="1" indent="-391159" defTabSz="514095">
              <a:spcBef>
                <a:spcPts val="3600"/>
              </a:spcBef>
              <a:defRPr sz="3168"/>
            </a:pPr>
            <a:r>
              <a:t>Privacy/Anonymity</a:t>
            </a:r>
          </a:p>
        </p:txBody>
      </p:sp>
    </p:spTree>
    <p:extLst>
      <p:ext uri="{BB962C8B-B14F-4D97-AF65-F5344CB8AC3E}">
        <p14:creationId xmlns:p14="http://schemas.microsoft.com/office/powerpoint/2010/main" val="3438625926"/>
      </p:ext>
    </p:extLst>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Shape 201"/>
          <p:cNvSpPr>
            <a:spLocks noGrp="1"/>
          </p:cNvSpPr>
          <p:nvPr>
            <p:ph type="title"/>
          </p:nvPr>
        </p:nvSpPr>
        <p:spPr>
          <a:prstGeom prst="rect">
            <a:avLst/>
          </a:prstGeom>
        </p:spPr>
        <p:txBody>
          <a:bodyPr/>
          <a:lstStyle>
            <a:lvl1pPr defTabSz="514095">
              <a:defRPr sz="7040"/>
            </a:lvl1pPr>
          </a:lstStyle>
          <a:p>
            <a:r>
              <a:t>Modeling Domain Switches</a:t>
            </a:r>
          </a:p>
        </p:txBody>
      </p:sp>
      <p:sp>
        <p:nvSpPr>
          <p:cNvPr id="202" name="Shape 202"/>
          <p:cNvSpPr>
            <a:spLocks noGrp="1"/>
          </p:cNvSpPr>
          <p:nvPr>
            <p:ph type="body" idx="1"/>
          </p:nvPr>
        </p:nvSpPr>
        <p:spPr>
          <a:prstGeom prst="rect">
            <a:avLst/>
          </a:prstGeom>
        </p:spPr>
        <p:txBody>
          <a:bodyPr/>
          <a:lstStyle/>
          <a:p>
            <a:r>
              <a:rPr dirty="0"/>
              <a:t>We can also use the protection matrix to model a domain switch</a:t>
            </a:r>
          </a:p>
          <a:p>
            <a:r>
              <a:rPr dirty="0"/>
              <a:t>Domains </a:t>
            </a:r>
            <a:r>
              <a:rPr lang="en-US" dirty="0"/>
              <a:t>= </a:t>
            </a:r>
            <a:r>
              <a:rPr dirty="0"/>
              <a:t> just another object</a:t>
            </a:r>
          </a:p>
          <a:p>
            <a:r>
              <a:rPr dirty="0"/>
              <a:t>The associated right is the ability </a:t>
            </a:r>
            <a:r>
              <a:rPr i="1" dirty="0"/>
              <a:t>enter </a:t>
            </a:r>
            <a:r>
              <a:rPr dirty="0"/>
              <a:t>the domain</a:t>
            </a:r>
          </a:p>
        </p:txBody>
      </p:sp>
    </p:spTree>
    <p:extLst>
      <p:ext uri="{BB962C8B-B14F-4D97-AF65-F5344CB8AC3E}">
        <p14:creationId xmlns:p14="http://schemas.microsoft.com/office/powerpoint/2010/main" val="2121839595"/>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Shape 204"/>
          <p:cNvSpPr>
            <a:spLocks noGrp="1"/>
          </p:cNvSpPr>
          <p:nvPr>
            <p:ph type="title"/>
          </p:nvPr>
        </p:nvSpPr>
        <p:spPr>
          <a:prstGeom prst="rect">
            <a:avLst/>
          </a:prstGeom>
        </p:spPr>
        <p:txBody>
          <a:bodyPr/>
          <a:lstStyle/>
          <a:p>
            <a:r>
              <a:t>Domain Switch Matrix</a:t>
            </a:r>
          </a:p>
        </p:txBody>
      </p:sp>
      <p:pic>
        <p:nvPicPr>
          <p:cNvPr id="2" name="Picture 1"/>
          <p:cNvPicPr>
            <a:picLocks noChangeAspect="1"/>
          </p:cNvPicPr>
          <p:nvPr/>
        </p:nvPicPr>
        <p:blipFill>
          <a:blip r:embed="rId3"/>
          <a:stretch>
            <a:fillRect/>
          </a:stretch>
        </p:blipFill>
        <p:spPr>
          <a:xfrm>
            <a:off x="0" y="2713401"/>
            <a:ext cx="13004800" cy="4353302"/>
          </a:xfrm>
          <a:prstGeom prst="rect">
            <a:avLst/>
          </a:prstGeom>
        </p:spPr>
      </p:pic>
    </p:spTree>
    <p:extLst>
      <p:ext uri="{BB962C8B-B14F-4D97-AF65-F5344CB8AC3E}">
        <p14:creationId xmlns:p14="http://schemas.microsoft.com/office/powerpoint/2010/main" val="1400829109"/>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Shape 207"/>
          <p:cNvSpPr>
            <a:spLocks noGrp="1"/>
          </p:cNvSpPr>
          <p:nvPr>
            <p:ph type="title"/>
          </p:nvPr>
        </p:nvSpPr>
        <p:spPr>
          <a:prstGeom prst="rect">
            <a:avLst/>
          </a:prstGeom>
        </p:spPr>
        <p:txBody>
          <a:bodyPr/>
          <a:lstStyle/>
          <a:p>
            <a:r>
              <a:t>Access Control Lists</a:t>
            </a:r>
          </a:p>
        </p:txBody>
      </p:sp>
      <p:sp>
        <p:nvSpPr>
          <p:cNvPr id="208" name="Shape 208"/>
          <p:cNvSpPr>
            <a:spLocks noGrp="1"/>
          </p:cNvSpPr>
          <p:nvPr>
            <p:ph type="body" idx="1"/>
          </p:nvPr>
        </p:nvSpPr>
        <p:spPr>
          <a:prstGeom prst="rect">
            <a:avLst/>
          </a:prstGeom>
        </p:spPr>
        <p:txBody>
          <a:bodyPr/>
          <a:lstStyle/>
          <a:p>
            <a:pPr marL="413384" indent="-413384" defTabSz="543305">
              <a:spcBef>
                <a:spcPts val="3900"/>
              </a:spcBef>
              <a:defRPr sz="3348"/>
            </a:pPr>
            <a:r>
              <a:t>Very few systems use a literal protection matrix to represent permissions</a:t>
            </a:r>
          </a:p>
          <a:p>
            <a:pPr marL="826769" lvl="1" indent="-413384" defTabSz="543305">
              <a:spcBef>
                <a:spcPts val="3900"/>
              </a:spcBef>
              <a:defRPr sz="3348"/>
            </a:pPr>
            <a:r>
              <a:t>Protection matrix is large and sparse – wastes space</a:t>
            </a:r>
          </a:p>
          <a:p>
            <a:pPr marL="413384" indent="-413384" defTabSz="543305">
              <a:spcBef>
                <a:spcPts val="3900"/>
              </a:spcBef>
              <a:defRPr sz="3348"/>
            </a:pPr>
            <a:r>
              <a:t>Instead, attach to each object a list of domains and the rights for each</a:t>
            </a:r>
          </a:p>
          <a:p>
            <a:pPr marL="413384" indent="-413384" defTabSz="543305">
              <a:spcBef>
                <a:spcPts val="3900"/>
              </a:spcBef>
              <a:defRPr sz="3348"/>
            </a:pPr>
            <a:r>
              <a:t>This is an </a:t>
            </a:r>
            <a:r>
              <a:rPr b="1">
                <a:latin typeface="Helvetica"/>
                <a:ea typeface="Helvetica"/>
                <a:cs typeface="Helvetica"/>
                <a:sym typeface="Helvetica"/>
              </a:rPr>
              <a:t>access control list (ACL)</a:t>
            </a:r>
          </a:p>
          <a:p>
            <a:pPr marL="413384" indent="-413384" defTabSz="543305">
              <a:spcBef>
                <a:spcPts val="3900"/>
              </a:spcBef>
              <a:defRPr sz="3348"/>
            </a:pPr>
            <a:r>
              <a:t>When talking about ACLs, we often refer to domains as "</a:t>
            </a:r>
            <a:r>
              <a:rPr b="1">
                <a:latin typeface="Helvetica"/>
                <a:ea typeface="Helvetica"/>
                <a:cs typeface="Helvetica"/>
                <a:sym typeface="Helvetica"/>
              </a:rPr>
              <a:t>subjects</a:t>
            </a:r>
            <a:r>
              <a:t>" or "</a:t>
            </a:r>
            <a:r>
              <a:rPr b="1">
                <a:latin typeface="Helvetica"/>
                <a:ea typeface="Helvetica"/>
                <a:cs typeface="Helvetica"/>
                <a:sym typeface="Helvetica"/>
              </a:rPr>
              <a:t>principals</a:t>
            </a:r>
            <a:r>
              <a:t>"</a:t>
            </a:r>
          </a:p>
        </p:txBody>
      </p:sp>
    </p:spTree>
    <p:extLst>
      <p:ext uri="{BB962C8B-B14F-4D97-AF65-F5344CB8AC3E}">
        <p14:creationId xmlns:p14="http://schemas.microsoft.com/office/powerpoint/2010/main" val="481900966"/>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Shape 210"/>
          <p:cNvSpPr>
            <a:spLocks noGrp="1"/>
          </p:cNvSpPr>
          <p:nvPr>
            <p:ph type="title"/>
          </p:nvPr>
        </p:nvSpPr>
        <p:spPr>
          <a:prstGeom prst="rect">
            <a:avLst/>
          </a:prstGeom>
        </p:spPr>
        <p:txBody>
          <a:bodyPr/>
          <a:lstStyle/>
          <a:p>
            <a:r>
              <a:t>Basic ACL</a:t>
            </a:r>
          </a:p>
        </p:txBody>
      </p:sp>
      <p:pic>
        <p:nvPicPr>
          <p:cNvPr id="2" name="Picture 1"/>
          <p:cNvPicPr>
            <a:picLocks noChangeAspect="1"/>
          </p:cNvPicPr>
          <p:nvPr/>
        </p:nvPicPr>
        <p:blipFill rotWithShape="1">
          <a:blip r:embed="rId2"/>
          <a:srcRect l="4586"/>
          <a:stretch/>
        </p:blipFill>
        <p:spPr>
          <a:xfrm>
            <a:off x="251791" y="2880275"/>
            <a:ext cx="12408451" cy="6497712"/>
          </a:xfrm>
          <a:prstGeom prst="rect">
            <a:avLst/>
          </a:prstGeom>
        </p:spPr>
      </p:pic>
    </p:spTree>
    <p:extLst>
      <p:ext uri="{BB962C8B-B14F-4D97-AF65-F5344CB8AC3E}">
        <p14:creationId xmlns:p14="http://schemas.microsoft.com/office/powerpoint/2010/main" val="63196643"/>
      </p:ext>
    </p:extLst>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prstGeom prst="rect">
            <a:avLst/>
          </a:prstGeom>
        </p:spPr>
        <p:txBody>
          <a:bodyPr/>
          <a:lstStyle/>
          <a:p>
            <a:r>
              <a:t>Groups and Roles</a:t>
            </a:r>
          </a:p>
        </p:txBody>
      </p:sp>
      <p:sp>
        <p:nvSpPr>
          <p:cNvPr id="214" name="Shape 214"/>
          <p:cNvSpPr>
            <a:spLocks noGrp="1"/>
          </p:cNvSpPr>
          <p:nvPr>
            <p:ph type="body" idx="1"/>
          </p:nvPr>
        </p:nvSpPr>
        <p:spPr>
          <a:xfrm>
            <a:off x="952500" y="2594622"/>
            <a:ext cx="11099800" cy="6286500"/>
          </a:xfrm>
          <a:prstGeom prst="rect">
            <a:avLst/>
          </a:prstGeom>
        </p:spPr>
        <p:txBody>
          <a:bodyPr/>
          <a:lstStyle/>
          <a:p>
            <a:r>
              <a:rPr dirty="0"/>
              <a:t>In addition to specifying access by user, we can have </a:t>
            </a:r>
            <a:r>
              <a:rPr b="1" i="1" dirty="0"/>
              <a:t>groups</a:t>
            </a:r>
            <a:r>
              <a:rPr i="1" dirty="0"/>
              <a:t> </a:t>
            </a:r>
            <a:r>
              <a:rPr dirty="0"/>
              <a:t>of users</a:t>
            </a:r>
          </a:p>
          <a:p>
            <a:r>
              <a:rPr dirty="0"/>
              <a:t>Access can then be determined by what group you're currently logged in as (what </a:t>
            </a:r>
            <a:r>
              <a:rPr b="1" dirty="0">
                <a:latin typeface="Helvetica"/>
                <a:ea typeface="Helvetica"/>
                <a:cs typeface="Helvetica"/>
                <a:sym typeface="Helvetica"/>
              </a:rPr>
              <a:t>role</a:t>
            </a:r>
            <a:r>
              <a:rPr dirty="0"/>
              <a:t> you currently have)</a:t>
            </a:r>
          </a:p>
          <a:p>
            <a:r>
              <a:rPr dirty="0"/>
              <a:t>Or, access can be granted if </a:t>
            </a:r>
            <a:r>
              <a:rPr i="1" dirty="0"/>
              <a:t>any</a:t>
            </a:r>
            <a:r>
              <a:rPr dirty="0"/>
              <a:t> of the groups you belong to has access (e.g., groups in UNIX)</a:t>
            </a:r>
          </a:p>
        </p:txBody>
      </p:sp>
    </p:spTree>
    <p:extLst>
      <p:ext uri="{BB962C8B-B14F-4D97-AF65-F5344CB8AC3E}">
        <p14:creationId xmlns:p14="http://schemas.microsoft.com/office/powerpoint/2010/main" val="674819142"/>
      </p:ext>
    </p:extLst>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Shape 216"/>
          <p:cNvSpPr>
            <a:spLocks noGrp="1"/>
          </p:cNvSpPr>
          <p:nvPr>
            <p:ph type="title"/>
          </p:nvPr>
        </p:nvSpPr>
        <p:spPr>
          <a:prstGeom prst="rect">
            <a:avLst/>
          </a:prstGeom>
        </p:spPr>
        <p:txBody>
          <a:bodyPr/>
          <a:lstStyle/>
          <a:p>
            <a:r>
              <a:t>Capabilities</a:t>
            </a:r>
          </a:p>
        </p:txBody>
      </p:sp>
      <p:sp>
        <p:nvSpPr>
          <p:cNvPr id="217" name="Shape 217"/>
          <p:cNvSpPr>
            <a:spLocks noGrp="1"/>
          </p:cNvSpPr>
          <p:nvPr>
            <p:ph type="body" idx="1"/>
          </p:nvPr>
        </p:nvSpPr>
        <p:spPr>
          <a:prstGeom prst="rect">
            <a:avLst/>
          </a:prstGeom>
        </p:spPr>
        <p:txBody>
          <a:bodyPr/>
          <a:lstStyle/>
          <a:p>
            <a:r>
              <a:rPr dirty="0"/>
              <a:t>We can also </a:t>
            </a:r>
            <a:r>
              <a:rPr b="1" dirty="0"/>
              <a:t>track access control </a:t>
            </a:r>
            <a:r>
              <a:rPr dirty="0"/>
              <a:t>by keeping, for each process, a list of objects it can access</a:t>
            </a:r>
          </a:p>
          <a:p>
            <a:r>
              <a:rPr dirty="0"/>
              <a:t>This is called a </a:t>
            </a:r>
            <a:r>
              <a:rPr b="1" dirty="0">
                <a:latin typeface="Helvetica"/>
                <a:ea typeface="Helvetica"/>
                <a:cs typeface="Helvetica"/>
                <a:sym typeface="Helvetica"/>
              </a:rPr>
              <a:t>capability list</a:t>
            </a:r>
            <a:r>
              <a:rPr b="1" i="1" dirty="0">
                <a:latin typeface="Helvetica"/>
                <a:ea typeface="Helvetica"/>
                <a:cs typeface="Helvetica"/>
                <a:sym typeface="Helvetica"/>
              </a:rPr>
              <a:t> </a:t>
            </a:r>
            <a:r>
              <a:rPr b="1" dirty="0">
                <a:latin typeface="Helvetica"/>
                <a:ea typeface="Helvetica"/>
                <a:cs typeface="Helvetica"/>
                <a:sym typeface="Helvetica"/>
              </a:rPr>
              <a:t>(C-List)</a:t>
            </a:r>
            <a:r>
              <a:rPr dirty="0"/>
              <a:t> and the individual entries are </a:t>
            </a:r>
            <a:r>
              <a:rPr b="1" dirty="0">
                <a:latin typeface="Helvetica"/>
                <a:ea typeface="Helvetica"/>
                <a:cs typeface="Helvetica"/>
                <a:sym typeface="Helvetica"/>
              </a:rPr>
              <a:t>capabilities</a:t>
            </a:r>
          </a:p>
        </p:txBody>
      </p:sp>
    </p:spTree>
    <p:extLst>
      <p:ext uri="{BB962C8B-B14F-4D97-AF65-F5344CB8AC3E}">
        <p14:creationId xmlns:p14="http://schemas.microsoft.com/office/powerpoint/2010/main" val="156395253"/>
      </p:ext>
    </p:extLst>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Shape 219"/>
          <p:cNvSpPr>
            <a:spLocks noGrp="1"/>
          </p:cNvSpPr>
          <p:nvPr>
            <p:ph type="title"/>
          </p:nvPr>
        </p:nvSpPr>
        <p:spPr>
          <a:prstGeom prst="rect">
            <a:avLst/>
          </a:prstGeom>
        </p:spPr>
        <p:txBody>
          <a:bodyPr/>
          <a:lstStyle/>
          <a:p>
            <a:r>
              <a:t>Capability Lists</a:t>
            </a:r>
          </a:p>
        </p:txBody>
      </p:sp>
      <p:pic>
        <p:nvPicPr>
          <p:cNvPr id="2" name="Picture 1"/>
          <p:cNvPicPr>
            <a:picLocks noChangeAspect="1"/>
          </p:cNvPicPr>
          <p:nvPr/>
        </p:nvPicPr>
        <p:blipFill>
          <a:blip r:embed="rId2"/>
          <a:stretch>
            <a:fillRect/>
          </a:stretch>
        </p:blipFill>
        <p:spPr>
          <a:xfrm>
            <a:off x="694013" y="3195637"/>
            <a:ext cx="11934825" cy="5800725"/>
          </a:xfrm>
          <a:prstGeom prst="rect">
            <a:avLst/>
          </a:prstGeom>
        </p:spPr>
      </p:pic>
    </p:spTree>
    <p:extLst>
      <p:ext uri="{BB962C8B-B14F-4D97-AF65-F5344CB8AC3E}">
        <p14:creationId xmlns:p14="http://schemas.microsoft.com/office/powerpoint/2010/main" val="3545289049"/>
      </p:ext>
    </p:extLst>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Shape 222"/>
          <p:cNvSpPr>
            <a:spLocks noGrp="1"/>
          </p:cNvSpPr>
          <p:nvPr>
            <p:ph type="title"/>
          </p:nvPr>
        </p:nvSpPr>
        <p:spPr>
          <a:prstGeom prst="rect">
            <a:avLst/>
          </a:prstGeom>
        </p:spPr>
        <p:txBody>
          <a:bodyPr/>
          <a:lstStyle/>
          <a:p>
            <a:r>
              <a:t>Representing C-Lists</a:t>
            </a:r>
          </a:p>
        </p:txBody>
      </p:sp>
      <p:sp>
        <p:nvSpPr>
          <p:cNvPr id="223" name="Shape 223"/>
          <p:cNvSpPr>
            <a:spLocks noGrp="1"/>
          </p:cNvSpPr>
          <p:nvPr>
            <p:ph type="body" idx="1"/>
          </p:nvPr>
        </p:nvSpPr>
        <p:spPr>
          <a:prstGeom prst="rect">
            <a:avLst/>
          </a:prstGeom>
        </p:spPr>
        <p:txBody>
          <a:bodyPr/>
          <a:lstStyle/>
          <a:p>
            <a:pPr marL="391159" indent="-391159" defTabSz="514095">
              <a:spcBef>
                <a:spcPts val="3600"/>
              </a:spcBef>
              <a:defRPr sz="3168"/>
            </a:pPr>
            <a:r>
              <a:t>To be secure, the C-List should not be modifiable by the process itself</a:t>
            </a:r>
          </a:p>
          <a:p>
            <a:pPr marL="782319" lvl="1" indent="-391159" defTabSz="514095">
              <a:spcBef>
                <a:spcPts val="3600"/>
              </a:spcBef>
              <a:defRPr sz="3168"/>
            </a:pPr>
            <a:r>
              <a:t>Otherwise a process could give itself arbitrary capabilities</a:t>
            </a:r>
          </a:p>
          <a:p>
            <a:pPr marL="391159" indent="-391159" defTabSz="514095">
              <a:spcBef>
                <a:spcPts val="3600"/>
              </a:spcBef>
              <a:defRPr sz="3168"/>
            </a:pPr>
            <a:r>
              <a:t>Three general ways to enforce this:</a:t>
            </a:r>
          </a:p>
          <a:p>
            <a:pPr marL="782319" lvl="1" indent="-391159" defTabSz="514095">
              <a:spcBef>
                <a:spcPts val="3600"/>
              </a:spcBef>
              <a:defRPr sz="3168"/>
            </a:pPr>
            <a:r>
              <a:t>Hardware</a:t>
            </a:r>
          </a:p>
          <a:p>
            <a:pPr marL="782319" lvl="1" indent="-391159" defTabSz="514095">
              <a:spcBef>
                <a:spcPts val="3600"/>
              </a:spcBef>
              <a:defRPr sz="3168"/>
            </a:pPr>
            <a:r>
              <a:t>Capability descriptor</a:t>
            </a:r>
          </a:p>
          <a:p>
            <a:pPr marL="782319" lvl="1" indent="-391159" defTabSz="514095">
              <a:spcBef>
                <a:spcPts val="3600"/>
              </a:spcBef>
              <a:defRPr sz="3168"/>
            </a:pPr>
            <a:r>
              <a:t>Cryptography</a:t>
            </a:r>
          </a:p>
        </p:txBody>
      </p:sp>
    </p:spTree>
    <p:extLst>
      <p:ext uri="{BB962C8B-B14F-4D97-AF65-F5344CB8AC3E}">
        <p14:creationId xmlns:p14="http://schemas.microsoft.com/office/powerpoint/2010/main" val="1179580382"/>
      </p:ext>
    </p:extLst>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Shape 225"/>
          <p:cNvSpPr>
            <a:spLocks noGrp="1"/>
          </p:cNvSpPr>
          <p:nvPr>
            <p:ph type="title"/>
          </p:nvPr>
        </p:nvSpPr>
        <p:spPr>
          <a:prstGeom prst="rect">
            <a:avLst/>
          </a:prstGeom>
        </p:spPr>
        <p:txBody>
          <a:bodyPr/>
          <a:lstStyle>
            <a:lvl1pPr defTabSz="490727">
              <a:defRPr sz="6719"/>
            </a:lvl1pPr>
          </a:lstStyle>
          <a:p>
            <a:r>
              <a:t>Hardware-Assisted Capabilities</a:t>
            </a:r>
          </a:p>
        </p:txBody>
      </p:sp>
      <p:sp>
        <p:nvSpPr>
          <p:cNvPr id="226" name="Shape 226"/>
          <p:cNvSpPr>
            <a:spLocks noGrp="1"/>
          </p:cNvSpPr>
          <p:nvPr>
            <p:ph type="body" idx="1"/>
          </p:nvPr>
        </p:nvSpPr>
        <p:spPr>
          <a:prstGeom prst="rect">
            <a:avLst/>
          </a:prstGeom>
        </p:spPr>
        <p:txBody>
          <a:bodyPr/>
          <a:lstStyle/>
          <a:p>
            <a:r>
              <a:t>If you have a </a:t>
            </a:r>
            <a:r>
              <a:rPr i="1"/>
              <a:t>tagged architecture</a:t>
            </a:r>
            <a:r>
              <a:t>, each word in memory can have a bit associated with it (a </a:t>
            </a:r>
            <a:r>
              <a:rPr b="1">
                <a:latin typeface="Helvetica"/>
                <a:ea typeface="Helvetica"/>
                <a:cs typeface="Helvetica"/>
                <a:sym typeface="Helvetica"/>
              </a:rPr>
              <a:t>tag</a:t>
            </a:r>
            <a:r>
              <a:t>)</a:t>
            </a:r>
          </a:p>
          <a:p>
            <a:r>
              <a:t>If a word is tagged, then it refers to a capability and can only be modified in kernel mode</a:t>
            </a:r>
          </a:p>
          <a:p>
            <a:r>
              <a:t>IBM AS/400 is one example of hardware that supported this</a:t>
            </a:r>
          </a:p>
        </p:txBody>
      </p:sp>
    </p:spTree>
    <p:extLst>
      <p:ext uri="{BB962C8B-B14F-4D97-AF65-F5344CB8AC3E}">
        <p14:creationId xmlns:p14="http://schemas.microsoft.com/office/powerpoint/2010/main" val="3758323929"/>
      </p:ext>
    </p:extLst>
  </p:cSld>
  <p:clrMapOvr>
    <a:masterClrMapping/>
  </p:clrMapOvr>
  <p:transition spd="slow"/>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p:cNvSpPr>
          <p:nvPr>
            <p:ph type="title"/>
          </p:nvPr>
        </p:nvSpPr>
        <p:spPr>
          <a:prstGeom prst="rect">
            <a:avLst/>
          </a:prstGeom>
        </p:spPr>
        <p:txBody>
          <a:bodyPr/>
          <a:lstStyle/>
          <a:p>
            <a:r>
              <a:t>Capability Descriptors</a:t>
            </a:r>
          </a:p>
        </p:txBody>
      </p:sp>
      <p:sp>
        <p:nvSpPr>
          <p:cNvPr id="229" name="Shape 229"/>
          <p:cNvSpPr>
            <a:spLocks noGrp="1"/>
          </p:cNvSpPr>
          <p:nvPr>
            <p:ph type="body" idx="1"/>
          </p:nvPr>
        </p:nvSpPr>
        <p:spPr>
          <a:prstGeom prst="rect">
            <a:avLst/>
          </a:prstGeom>
        </p:spPr>
        <p:txBody>
          <a:bodyPr/>
          <a:lstStyle/>
          <a:p>
            <a:r>
              <a:rPr dirty="0"/>
              <a:t>If you don't have hardware support, you can also move the C-Lists into the kernel</a:t>
            </a:r>
          </a:p>
          <a:p>
            <a:r>
              <a:rPr dirty="0"/>
              <a:t>Now, to access an object, you refer to a </a:t>
            </a:r>
            <a:r>
              <a:rPr b="1" i="1" dirty="0"/>
              <a:t>descriptor</a:t>
            </a:r>
            <a:r>
              <a:rPr dirty="0"/>
              <a:t> and ask the kernel to carry out the operation</a:t>
            </a:r>
          </a:p>
          <a:p>
            <a:r>
              <a:rPr dirty="0"/>
              <a:t>The descriptor is often just the index into the table of capabilities stored in the kernel</a:t>
            </a:r>
          </a:p>
          <a:p>
            <a:r>
              <a:rPr dirty="0"/>
              <a:t>The Hydra operating system (1974) used this technique</a:t>
            </a:r>
          </a:p>
        </p:txBody>
      </p:sp>
    </p:spTree>
    <p:extLst>
      <p:ext uri="{BB962C8B-B14F-4D97-AF65-F5344CB8AC3E}">
        <p14:creationId xmlns:p14="http://schemas.microsoft.com/office/powerpoint/2010/main" val="137476193"/>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Shape 125"/>
          <p:cNvSpPr>
            <a:spLocks noGrp="1"/>
          </p:cNvSpPr>
          <p:nvPr>
            <p:ph type="title"/>
          </p:nvPr>
        </p:nvSpPr>
        <p:spPr>
          <a:prstGeom prst="rect">
            <a:avLst/>
          </a:prstGeom>
        </p:spPr>
        <p:txBody>
          <a:bodyPr/>
          <a:lstStyle>
            <a:lvl1pPr defTabSz="502412">
              <a:defRPr sz="6880"/>
            </a:lvl1pPr>
          </a:lstStyle>
          <a:p>
            <a:r>
              <a:t>Operating Systems Security</a:t>
            </a:r>
          </a:p>
        </p:txBody>
      </p:sp>
      <p:sp>
        <p:nvSpPr>
          <p:cNvPr id="126" name="Shape 126"/>
          <p:cNvSpPr>
            <a:spLocks noGrp="1"/>
          </p:cNvSpPr>
          <p:nvPr>
            <p:ph type="body" idx="1"/>
          </p:nvPr>
        </p:nvSpPr>
        <p:spPr>
          <a:prstGeom prst="rect">
            <a:avLst/>
          </a:prstGeom>
        </p:spPr>
        <p:txBody>
          <a:bodyPr/>
          <a:lstStyle/>
          <a:p>
            <a:r>
              <a:rPr dirty="0"/>
              <a:t>In this course we </a:t>
            </a:r>
            <a:r>
              <a:rPr lang="en-US" dirty="0"/>
              <a:t>will only worry about </a:t>
            </a:r>
            <a:r>
              <a:rPr dirty="0"/>
              <a:t>security as it applies to operating systems</a:t>
            </a:r>
          </a:p>
          <a:p>
            <a:r>
              <a:rPr dirty="0"/>
              <a:t>This is some mix of </a:t>
            </a:r>
            <a:r>
              <a:rPr b="1" i="1" dirty="0"/>
              <a:t>authentication</a:t>
            </a:r>
            <a:r>
              <a:rPr dirty="0"/>
              <a:t>, </a:t>
            </a:r>
            <a:r>
              <a:rPr b="1" i="1" dirty="0"/>
              <a:t>access control</a:t>
            </a:r>
            <a:r>
              <a:rPr dirty="0"/>
              <a:t>, and </a:t>
            </a:r>
            <a:r>
              <a:rPr b="1" i="1" dirty="0"/>
              <a:t>application security</a:t>
            </a:r>
          </a:p>
        </p:txBody>
      </p:sp>
    </p:spTree>
    <p:extLst>
      <p:ext uri="{BB962C8B-B14F-4D97-AF65-F5344CB8AC3E}">
        <p14:creationId xmlns:p14="http://schemas.microsoft.com/office/powerpoint/2010/main" val="1381831993"/>
      </p:ext>
    </p:extLst>
  </p:cSld>
  <p:clrMapOvr>
    <a:masterClrMapping/>
  </p:clrMapOvr>
  <p:transitio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Shape 231"/>
          <p:cNvSpPr>
            <a:spLocks noGrp="1"/>
          </p:cNvSpPr>
          <p:nvPr>
            <p:ph type="title"/>
          </p:nvPr>
        </p:nvSpPr>
        <p:spPr>
          <a:prstGeom prst="rect">
            <a:avLst/>
          </a:prstGeom>
        </p:spPr>
        <p:txBody>
          <a:bodyPr/>
          <a:lstStyle>
            <a:lvl1pPr defTabSz="525779">
              <a:defRPr sz="7200"/>
            </a:lvl1pPr>
          </a:lstStyle>
          <a:p>
            <a:r>
              <a:t>Cryptographic Capabilities</a:t>
            </a:r>
          </a:p>
        </p:txBody>
      </p:sp>
      <p:sp>
        <p:nvSpPr>
          <p:cNvPr id="232" name="Shape 232"/>
          <p:cNvSpPr>
            <a:spLocks noGrp="1"/>
          </p:cNvSpPr>
          <p:nvPr>
            <p:ph type="body" idx="1"/>
          </p:nvPr>
        </p:nvSpPr>
        <p:spPr>
          <a:prstGeom prst="rect">
            <a:avLst/>
          </a:prstGeom>
        </p:spPr>
        <p:txBody>
          <a:bodyPr/>
          <a:lstStyle/>
          <a:p>
            <a:r>
              <a:t>Cryptography provides us with a way to store a capability wherever we like (even in user space) while protecting it from modification</a:t>
            </a:r>
          </a:p>
          <a:p>
            <a:r>
              <a:t>Suppose we have a cryptographic one-way function:</a:t>
            </a:r>
            <a:br/>
            <a:r>
              <a:t>		f(Data, Secret) =&gt; Output (fixed length)</a:t>
            </a:r>
          </a:p>
          <a:p>
            <a:r>
              <a:t>Where it is computationally infeasible to figure out Secret if we only have Output</a:t>
            </a:r>
          </a:p>
        </p:txBody>
      </p:sp>
    </p:spTree>
    <p:extLst>
      <p:ext uri="{BB962C8B-B14F-4D97-AF65-F5344CB8AC3E}">
        <p14:creationId xmlns:p14="http://schemas.microsoft.com/office/powerpoint/2010/main" val="2863876568"/>
      </p:ext>
    </p:extLst>
  </p:cSld>
  <p:clrMapOvr>
    <a:masterClrMapping/>
  </p:clrMapOvr>
  <p:transition spd="slow"/>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p:cNvSpPr>
          <p:nvPr>
            <p:ph type="title"/>
          </p:nvPr>
        </p:nvSpPr>
        <p:spPr>
          <a:prstGeom prst="rect">
            <a:avLst/>
          </a:prstGeom>
        </p:spPr>
        <p:txBody>
          <a:bodyPr/>
          <a:lstStyle>
            <a:lvl1pPr defTabSz="525779">
              <a:defRPr sz="7200"/>
            </a:lvl1pPr>
          </a:lstStyle>
          <a:p>
            <a:r>
              <a:t>Cryptographic Capabilities</a:t>
            </a:r>
          </a:p>
        </p:txBody>
      </p:sp>
      <p:sp>
        <p:nvSpPr>
          <p:cNvPr id="235" name="Shape 235"/>
          <p:cNvSpPr>
            <a:spLocks noGrp="1"/>
          </p:cNvSpPr>
          <p:nvPr>
            <p:ph type="body" idx="1"/>
          </p:nvPr>
        </p:nvSpPr>
        <p:spPr>
          <a:prstGeom prst="rect">
            <a:avLst/>
          </a:prstGeom>
        </p:spPr>
        <p:txBody>
          <a:bodyPr/>
          <a:lstStyle/>
          <a:p>
            <a:pPr marL="360045" indent="-360045" defTabSz="473201">
              <a:spcBef>
                <a:spcPts val="3400"/>
              </a:spcBef>
              <a:defRPr sz="2916"/>
            </a:pPr>
            <a:endParaRPr/>
          </a:p>
          <a:p>
            <a:pPr marL="360045" indent="-360045" defTabSz="473201">
              <a:spcBef>
                <a:spcPts val="3400"/>
              </a:spcBef>
              <a:defRPr sz="2916"/>
            </a:pPr>
            <a:r>
              <a:t>To give a process a capability, kernel gives out</a:t>
            </a:r>
            <a:br/>
            <a:r>
              <a:t>		ObjectId, Rights, Token</a:t>
            </a:r>
            <a:br/>
            <a:r>
              <a:t>where Token = f(ObjectId+Rights, Secret)</a:t>
            </a:r>
          </a:p>
          <a:p>
            <a:pPr marL="360045" indent="-360045" defTabSz="473201">
              <a:spcBef>
                <a:spcPts val="3400"/>
              </a:spcBef>
              <a:defRPr sz="2916"/>
            </a:pPr>
            <a:r>
              <a:t>Now when the process wants to access something, it includes the capability, including the token</a:t>
            </a:r>
          </a:p>
          <a:p>
            <a:pPr marL="360045" indent="-360045" defTabSz="473201">
              <a:spcBef>
                <a:spcPts val="3400"/>
              </a:spcBef>
              <a:defRPr sz="2916"/>
            </a:pPr>
            <a:r>
              <a:t>The kernel can now compute f(ObjectId+Rights, Secret) and compare it to the Token</a:t>
            </a:r>
          </a:p>
          <a:p>
            <a:pPr marL="360045" indent="-360045" defTabSz="473201">
              <a:spcBef>
                <a:spcPts val="3400"/>
              </a:spcBef>
              <a:defRPr sz="2916"/>
            </a:pPr>
            <a:r>
              <a:t>If they match, we know the ObjectId and Rights have not been modified</a:t>
            </a:r>
          </a:p>
        </p:txBody>
      </p:sp>
    </p:spTree>
    <p:extLst>
      <p:ext uri="{BB962C8B-B14F-4D97-AF65-F5344CB8AC3E}">
        <p14:creationId xmlns:p14="http://schemas.microsoft.com/office/powerpoint/2010/main" val="2646768205"/>
      </p:ext>
    </p:extLst>
  </p:cSld>
  <p:clrMapOvr>
    <a:masterClrMapping/>
  </p:clrMapOvr>
  <p:transition spd="slow"/>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Shape 237"/>
          <p:cNvSpPr>
            <a:spLocks noGrp="1"/>
          </p:cNvSpPr>
          <p:nvPr>
            <p:ph type="title"/>
          </p:nvPr>
        </p:nvSpPr>
        <p:spPr>
          <a:prstGeom prst="rect">
            <a:avLst/>
          </a:prstGeom>
        </p:spPr>
        <p:txBody>
          <a:bodyPr/>
          <a:lstStyle>
            <a:lvl1pPr defTabSz="525779">
              <a:defRPr sz="7200"/>
            </a:lvl1pPr>
          </a:lstStyle>
          <a:p>
            <a:r>
              <a:t>Cryptographic Capabilities</a:t>
            </a:r>
          </a:p>
        </p:txBody>
      </p:sp>
      <p:sp>
        <p:nvSpPr>
          <p:cNvPr id="238" name="Shape 238"/>
          <p:cNvSpPr>
            <a:spLocks noGrp="1"/>
          </p:cNvSpPr>
          <p:nvPr>
            <p:ph type="body" idx="1"/>
          </p:nvPr>
        </p:nvSpPr>
        <p:spPr>
          <a:prstGeom prst="rect">
            <a:avLst/>
          </a:prstGeom>
        </p:spPr>
        <p:txBody>
          <a:bodyPr/>
          <a:lstStyle/>
          <a:p>
            <a:r>
              <a:rPr dirty="0"/>
              <a:t>The nice thing about using cryptography in this way is that we can store the capability </a:t>
            </a:r>
            <a:r>
              <a:rPr i="1" dirty="0"/>
              <a:t>anywhere</a:t>
            </a:r>
          </a:p>
          <a:p>
            <a:r>
              <a:rPr dirty="0"/>
              <a:t>In particular, capabilities can even be given out to remote machines that we don't control</a:t>
            </a:r>
          </a:p>
          <a:p>
            <a:r>
              <a:rPr dirty="0"/>
              <a:t>This makes them ideal for </a:t>
            </a:r>
            <a:r>
              <a:rPr b="1" i="1" dirty="0"/>
              <a:t>distributed systems</a:t>
            </a:r>
          </a:p>
          <a:p>
            <a:r>
              <a:rPr dirty="0"/>
              <a:t>Example: the Kerberos protocol uses capabilities this way (though it calls them </a:t>
            </a:r>
            <a:r>
              <a:rPr i="1" dirty="0"/>
              <a:t>tickets</a:t>
            </a:r>
            <a:r>
              <a:rPr dirty="0"/>
              <a:t>)</a:t>
            </a:r>
          </a:p>
        </p:txBody>
      </p:sp>
    </p:spTree>
    <p:extLst>
      <p:ext uri="{BB962C8B-B14F-4D97-AF65-F5344CB8AC3E}">
        <p14:creationId xmlns:p14="http://schemas.microsoft.com/office/powerpoint/2010/main" val="752820780"/>
      </p:ext>
    </p:extLst>
  </p:cSld>
  <p:clrMapOvr>
    <a:masterClrMapping/>
  </p:clrMapOvr>
  <p:transition spd="slow"/>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a:spLocks noGrp="1"/>
          </p:cNvSpPr>
          <p:nvPr>
            <p:ph type="title"/>
          </p:nvPr>
        </p:nvSpPr>
        <p:spPr>
          <a:prstGeom prst="rect">
            <a:avLst/>
          </a:prstGeom>
        </p:spPr>
        <p:txBody>
          <a:bodyPr/>
          <a:lstStyle/>
          <a:p>
            <a:r>
              <a:t>DAC and MAC</a:t>
            </a:r>
          </a:p>
        </p:txBody>
      </p:sp>
      <p:sp>
        <p:nvSpPr>
          <p:cNvPr id="123" name="Shape 123"/>
          <p:cNvSpPr>
            <a:spLocks noGrp="1"/>
          </p:cNvSpPr>
          <p:nvPr>
            <p:ph type="body" idx="1"/>
          </p:nvPr>
        </p:nvSpPr>
        <p:spPr>
          <a:prstGeom prst="rect">
            <a:avLst/>
          </a:prstGeom>
        </p:spPr>
        <p:txBody>
          <a:bodyPr/>
          <a:lstStyle/>
          <a:p>
            <a:r>
              <a:t>Most OSes use a policy of </a:t>
            </a:r>
            <a:r>
              <a:rPr b="1">
                <a:latin typeface="Helvetica"/>
                <a:ea typeface="Helvetica"/>
                <a:cs typeface="Helvetica"/>
                <a:sym typeface="Helvetica"/>
              </a:rPr>
              <a:t>discretionary access control</a:t>
            </a:r>
            <a:r>
              <a:t>: users get control over who has access to their files</a:t>
            </a:r>
          </a:p>
          <a:p>
            <a:r>
              <a:t>This isn't appropriate for every scenario, though: there may be policies that mandate that some kinds of information cannot be shared</a:t>
            </a:r>
          </a:p>
          <a:p>
            <a:r>
              <a:t>In this case we need </a:t>
            </a:r>
            <a:r>
              <a:rPr b="1">
                <a:latin typeface="Helvetica"/>
                <a:ea typeface="Helvetica"/>
                <a:cs typeface="Helvetica"/>
                <a:sym typeface="Helvetica"/>
              </a:rPr>
              <a:t>mandatory access control</a:t>
            </a:r>
          </a:p>
        </p:txBody>
      </p:sp>
    </p:spTree>
    <p:extLst>
      <p:ext uri="{BB962C8B-B14F-4D97-AF65-F5344CB8AC3E}">
        <p14:creationId xmlns:p14="http://schemas.microsoft.com/office/powerpoint/2010/main" val="917899444"/>
      </p:ext>
    </p:extLst>
  </p:cSld>
  <p:clrMapOvr>
    <a:masterClrMapping/>
  </p:clrMapOvr>
  <p:transition spd="slow"/>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219200" y="2281288"/>
            <a:ext cx="11099800" cy="6651186"/>
          </a:xfrm>
        </p:spPr>
        <p:txBody>
          <a:bodyPr anchor="t">
            <a:normAutofit/>
          </a:bodyPr>
          <a:lstStyle/>
          <a:p>
            <a:pPr>
              <a:spcBef>
                <a:spcPts val="1000"/>
              </a:spcBef>
            </a:pPr>
            <a:r>
              <a:rPr lang="en-US" sz="4400" dirty="0"/>
              <a:t>The Security Environment</a:t>
            </a:r>
          </a:p>
          <a:p>
            <a:pPr>
              <a:spcBef>
                <a:spcPts val="1000"/>
              </a:spcBef>
            </a:pPr>
            <a:r>
              <a:rPr lang="en-US" sz="4400" dirty="0"/>
              <a:t>OS Security</a:t>
            </a:r>
          </a:p>
          <a:p>
            <a:pPr>
              <a:spcBef>
                <a:spcPts val="1000"/>
              </a:spcBef>
            </a:pPr>
            <a:r>
              <a:rPr lang="en-US" sz="4400" dirty="0"/>
              <a:t>Controlling Access to Resources</a:t>
            </a:r>
          </a:p>
          <a:p>
            <a:pPr>
              <a:spcBef>
                <a:spcPts val="1000"/>
              </a:spcBef>
            </a:pPr>
            <a:r>
              <a:rPr lang="en-US" sz="4400" dirty="0"/>
              <a:t>Formal Models of Secure Systems</a:t>
            </a:r>
          </a:p>
          <a:p>
            <a:pPr>
              <a:spcBef>
                <a:spcPts val="1000"/>
              </a:spcBef>
            </a:pPr>
            <a:r>
              <a:rPr lang="en-US" sz="4400" dirty="0"/>
              <a:t>Basics of Cryptography</a:t>
            </a:r>
          </a:p>
          <a:p>
            <a:pPr>
              <a:spcBef>
                <a:spcPts val="1000"/>
              </a:spcBef>
            </a:pPr>
            <a:r>
              <a:rPr lang="en-US" sz="4400" dirty="0"/>
              <a:t>Authentication</a:t>
            </a:r>
          </a:p>
          <a:p>
            <a:pPr>
              <a:spcBef>
                <a:spcPts val="1000"/>
              </a:spcBef>
            </a:pPr>
            <a:r>
              <a:rPr lang="en-US" sz="4400" dirty="0"/>
              <a:t>Software Security </a:t>
            </a:r>
          </a:p>
          <a:p>
            <a:pPr>
              <a:spcBef>
                <a:spcPts val="1000"/>
              </a:spcBef>
            </a:pPr>
            <a:endParaRPr lang="en-US" sz="4400" dirty="0"/>
          </a:p>
          <a:p>
            <a:pPr>
              <a:spcBef>
                <a:spcPts val="2500"/>
              </a:spcBef>
            </a:pPr>
            <a:endParaRPr lang="en-US" sz="4400" dirty="0"/>
          </a:p>
        </p:txBody>
      </p:sp>
      <p:sp>
        <p:nvSpPr>
          <p:cNvPr id="4" name="Arrow: Right 3"/>
          <p:cNvSpPr/>
          <p:nvPr/>
        </p:nvSpPr>
        <p:spPr>
          <a:xfrm>
            <a:off x="394540" y="4862413"/>
            <a:ext cx="978408" cy="484632"/>
          </a:xfrm>
          <a:prstGeom prst="rightArrow">
            <a:avLst/>
          </a:prstGeom>
          <a:blipFill rotWithShape="1">
            <a:blip r:embed="rId2"/>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5" name="Shape 136"/>
          <p:cNvSpPr txBox="1">
            <a:spLocks/>
          </p:cNvSpPr>
          <p:nvPr/>
        </p:nvSpPr>
        <p:spPr>
          <a:xfrm>
            <a:off x="952500" y="444500"/>
            <a:ext cx="11099800" cy="1658620"/>
          </a:xfrm>
          <a:prstGeom prst="rect">
            <a:avLst/>
          </a:prstGeom>
        </p:spPr>
        <p:txBody>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a:lstStyle>
          <a:p>
            <a:pPr hangingPunct="1"/>
            <a:r>
              <a:rPr lang="en-US" dirty="0"/>
              <a:t>Security</a:t>
            </a:r>
          </a:p>
        </p:txBody>
      </p:sp>
    </p:spTree>
    <p:extLst>
      <p:ext uri="{BB962C8B-B14F-4D97-AF65-F5344CB8AC3E}">
        <p14:creationId xmlns:p14="http://schemas.microsoft.com/office/powerpoint/2010/main" val="1385752278"/>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Shape 125"/>
          <p:cNvSpPr>
            <a:spLocks noGrp="1"/>
          </p:cNvSpPr>
          <p:nvPr>
            <p:ph type="title"/>
          </p:nvPr>
        </p:nvSpPr>
        <p:spPr>
          <a:prstGeom prst="rect">
            <a:avLst/>
          </a:prstGeom>
        </p:spPr>
        <p:txBody>
          <a:bodyPr/>
          <a:lstStyle/>
          <a:p>
            <a:r>
              <a:t>Multi-Level Security</a:t>
            </a:r>
          </a:p>
        </p:txBody>
      </p:sp>
      <p:sp>
        <p:nvSpPr>
          <p:cNvPr id="126" name="Shape 126"/>
          <p:cNvSpPr>
            <a:spLocks noGrp="1"/>
          </p:cNvSpPr>
          <p:nvPr>
            <p:ph type="body" idx="1"/>
          </p:nvPr>
        </p:nvSpPr>
        <p:spPr>
          <a:prstGeom prst="rect">
            <a:avLst/>
          </a:prstGeom>
        </p:spPr>
        <p:txBody>
          <a:bodyPr/>
          <a:lstStyle/>
          <a:p>
            <a:r>
              <a:t>The usual way to do mandatory access control is by splitting users and information into access levels</a:t>
            </a:r>
          </a:p>
          <a:p>
            <a:r>
              <a:t>Classic example: unclassified, secret, top secret</a:t>
            </a:r>
          </a:p>
          <a:p>
            <a:r>
              <a:t>However, there still has to be some policy for allowing information to move between levels so work can get done</a:t>
            </a:r>
          </a:p>
        </p:txBody>
      </p:sp>
    </p:spTree>
    <p:extLst>
      <p:ext uri="{BB962C8B-B14F-4D97-AF65-F5344CB8AC3E}">
        <p14:creationId xmlns:p14="http://schemas.microsoft.com/office/powerpoint/2010/main" val="4067810686"/>
      </p:ext>
    </p:extLst>
  </p:cSld>
  <p:clrMapOvr>
    <a:masterClrMapping/>
  </p:clrMapOvr>
  <p:transition spd="slow"/>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p:cNvSpPr>
          <p:nvPr>
            <p:ph type="title"/>
          </p:nvPr>
        </p:nvSpPr>
        <p:spPr>
          <a:prstGeom prst="rect">
            <a:avLst/>
          </a:prstGeom>
        </p:spPr>
        <p:txBody>
          <a:bodyPr/>
          <a:lstStyle/>
          <a:p>
            <a:r>
              <a:t>Bell-LaPadula</a:t>
            </a:r>
          </a:p>
        </p:txBody>
      </p:sp>
      <p:sp>
        <p:nvSpPr>
          <p:cNvPr id="129" name="Shape 129"/>
          <p:cNvSpPr>
            <a:spLocks noGrp="1"/>
          </p:cNvSpPr>
          <p:nvPr>
            <p:ph type="body" idx="1"/>
          </p:nvPr>
        </p:nvSpPr>
        <p:spPr>
          <a:prstGeom prst="rect">
            <a:avLst/>
          </a:prstGeom>
        </p:spPr>
        <p:txBody>
          <a:bodyPr/>
          <a:lstStyle/>
          <a:p>
            <a:pPr marL="391159" indent="-391159" defTabSz="514095">
              <a:spcBef>
                <a:spcPts val="3600"/>
              </a:spcBef>
              <a:defRPr sz="3168"/>
            </a:pPr>
            <a:r>
              <a:rPr dirty="0"/>
              <a:t>Designed to formally model the US Department of Defense security policy</a:t>
            </a:r>
          </a:p>
          <a:p>
            <a:pPr marL="391159" indent="-391159" defTabSz="514095">
              <a:spcBef>
                <a:spcPts val="3600"/>
              </a:spcBef>
              <a:defRPr sz="3168"/>
            </a:pPr>
            <a:r>
              <a:rPr dirty="0"/>
              <a:t>Users and data are assigned security levels from low to high</a:t>
            </a:r>
          </a:p>
          <a:p>
            <a:pPr marL="391159" indent="-391159" defTabSz="514095">
              <a:spcBef>
                <a:spcPts val="3600"/>
              </a:spcBef>
              <a:defRPr sz="3168"/>
            </a:pPr>
            <a:r>
              <a:rPr dirty="0"/>
              <a:t>Then we have the policy:</a:t>
            </a:r>
          </a:p>
          <a:p>
            <a:pPr marL="782319" lvl="1" indent="-391159" defTabSz="514095">
              <a:spcBef>
                <a:spcPts val="3600"/>
              </a:spcBef>
              <a:defRPr sz="3168"/>
            </a:pPr>
            <a:r>
              <a:rPr dirty="0"/>
              <a:t>Users at a lower level cannot read information at a higher level (</a:t>
            </a:r>
            <a:r>
              <a:rPr b="1" dirty="0">
                <a:latin typeface="Helvetica"/>
                <a:ea typeface="Helvetica"/>
                <a:cs typeface="Helvetica"/>
                <a:sym typeface="Helvetica"/>
              </a:rPr>
              <a:t>no read up</a:t>
            </a:r>
            <a:r>
              <a:rPr dirty="0"/>
              <a:t>)</a:t>
            </a:r>
          </a:p>
          <a:p>
            <a:pPr marL="782319" lvl="1" indent="-391159" defTabSz="514095">
              <a:spcBef>
                <a:spcPts val="3600"/>
              </a:spcBef>
              <a:defRPr sz="3168"/>
            </a:pPr>
            <a:r>
              <a:rPr dirty="0"/>
              <a:t>Users at a higher level cannot send information to a lower level (</a:t>
            </a:r>
            <a:r>
              <a:rPr b="1" dirty="0">
                <a:latin typeface="Helvetica"/>
                <a:ea typeface="Helvetica"/>
                <a:cs typeface="Helvetica"/>
                <a:sym typeface="Helvetica"/>
              </a:rPr>
              <a:t>no write down</a:t>
            </a:r>
            <a:r>
              <a:rPr dirty="0"/>
              <a:t>)</a:t>
            </a:r>
          </a:p>
        </p:txBody>
      </p:sp>
    </p:spTree>
    <p:extLst>
      <p:ext uri="{BB962C8B-B14F-4D97-AF65-F5344CB8AC3E}">
        <p14:creationId xmlns:p14="http://schemas.microsoft.com/office/powerpoint/2010/main" val="2284765915"/>
      </p:ext>
    </p:extLst>
  </p:cSld>
  <p:clrMapOvr>
    <a:masterClrMapping/>
  </p:clrMapOvr>
  <p:transition spd="slow"/>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1" name="Shape 131"/>
          <p:cNvSpPr>
            <a:spLocks noGrp="1"/>
          </p:cNvSpPr>
          <p:nvPr>
            <p:ph type="title"/>
          </p:nvPr>
        </p:nvSpPr>
        <p:spPr>
          <a:prstGeom prst="rect">
            <a:avLst/>
          </a:prstGeom>
        </p:spPr>
        <p:txBody>
          <a:bodyPr/>
          <a:lstStyle/>
          <a:p>
            <a:r>
              <a:t>Bell-LaPadula</a:t>
            </a:r>
          </a:p>
        </p:txBody>
      </p:sp>
      <p:pic>
        <p:nvPicPr>
          <p:cNvPr id="132" name="pasted-image.pdf"/>
          <p:cNvPicPr>
            <a:picLocks noChangeAspect="1"/>
          </p:cNvPicPr>
          <p:nvPr/>
        </p:nvPicPr>
        <p:blipFill>
          <a:blip r:embed="rId2">
            <a:extLst/>
          </a:blip>
          <a:stretch>
            <a:fillRect/>
          </a:stretch>
        </p:blipFill>
        <p:spPr>
          <a:xfrm>
            <a:off x="1084816" y="2723834"/>
            <a:ext cx="10835168" cy="6058532"/>
          </a:xfrm>
          <a:prstGeom prst="rect">
            <a:avLst/>
          </a:prstGeom>
          <a:ln w="12700">
            <a:miter lim="400000"/>
          </a:ln>
        </p:spPr>
      </p:pic>
    </p:spTree>
    <p:extLst>
      <p:ext uri="{BB962C8B-B14F-4D97-AF65-F5344CB8AC3E}">
        <p14:creationId xmlns:p14="http://schemas.microsoft.com/office/powerpoint/2010/main" val="3348067973"/>
      </p:ext>
    </p:extLst>
  </p:cSld>
  <p:clrMapOvr>
    <a:masterClrMapping/>
  </p:clrMapOvr>
  <p:transition spd="slow"/>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4" name="Shape 134"/>
          <p:cNvSpPr>
            <a:spLocks noGrp="1"/>
          </p:cNvSpPr>
          <p:nvPr>
            <p:ph type="title"/>
          </p:nvPr>
        </p:nvSpPr>
        <p:spPr>
          <a:prstGeom prst="rect">
            <a:avLst/>
          </a:prstGeom>
        </p:spPr>
        <p:txBody>
          <a:bodyPr/>
          <a:lstStyle/>
          <a:p>
            <a:r>
              <a:t>Biba</a:t>
            </a:r>
          </a:p>
        </p:txBody>
      </p:sp>
      <p:sp>
        <p:nvSpPr>
          <p:cNvPr id="135" name="Shape 135"/>
          <p:cNvSpPr>
            <a:spLocks noGrp="1"/>
          </p:cNvSpPr>
          <p:nvPr>
            <p:ph type="body" idx="1"/>
          </p:nvPr>
        </p:nvSpPr>
        <p:spPr>
          <a:prstGeom prst="rect">
            <a:avLst/>
          </a:prstGeom>
        </p:spPr>
        <p:txBody>
          <a:bodyPr/>
          <a:lstStyle/>
          <a:p>
            <a:pPr marL="315594" indent="-315594" defTabSz="414781">
              <a:spcBef>
                <a:spcPts val="2900"/>
              </a:spcBef>
              <a:defRPr sz="2556"/>
            </a:pPr>
            <a:r>
              <a:t>Bell-LaPadula is fine in terms of </a:t>
            </a:r>
            <a:r>
              <a:rPr i="1"/>
              <a:t>confidentiality</a:t>
            </a:r>
            <a:r>
              <a:t>, but does not ensure integrity</a:t>
            </a:r>
          </a:p>
          <a:p>
            <a:pPr marL="315594" indent="-315594" defTabSz="414781">
              <a:spcBef>
                <a:spcPts val="2900"/>
              </a:spcBef>
              <a:defRPr sz="2556"/>
            </a:pPr>
            <a:r>
              <a:t>We may not want unprivileged users to modify information at higher levels</a:t>
            </a:r>
          </a:p>
          <a:p>
            <a:pPr marL="315594" indent="-315594" defTabSz="414781">
              <a:spcBef>
                <a:spcPts val="2900"/>
              </a:spcBef>
              <a:defRPr sz="2556"/>
            </a:pPr>
            <a:r>
              <a:t>Example: military </a:t>
            </a:r>
            <a:r>
              <a:rPr i="1"/>
              <a:t>chain of command</a:t>
            </a:r>
            <a:r>
              <a:t> – generals can give orders to a colonel, but a colonel can't give orders to a general</a:t>
            </a:r>
          </a:p>
          <a:p>
            <a:pPr marL="315594" indent="-315594" defTabSz="414781">
              <a:spcBef>
                <a:spcPts val="2900"/>
              </a:spcBef>
              <a:defRPr sz="2556"/>
            </a:pPr>
            <a:r>
              <a:t>The Biba model ensures </a:t>
            </a:r>
            <a:r>
              <a:rPr i="1"/>
              <a:t>integrity</a:t>
            </a:r>
            <a:r>
              <a:t> by inverting the Bell-LaPadula policy:</a:t>
            </a:r>
          </a:p>
          <a:p>
            <a:pPr marL="631189" lvl="1" indent="-315594" defTabSz="414781">
              <a:spcBef>
                <a:spcPts val="2900"/>
              </a:spcBef>
              <a:defRPr sz="2556"/>
            </a:pPr>
            <a:r>
              <a:t>Users at a higher level cannot read information at a lower level (</a:t>
            </a:r>
            <a:r>
              <a:rPr b="1">
                <a:latin typeface="Helvetica"/>
                <a:ea typeface="Helvetica"/>
                <a:cs typeface="Helvetica"/>
                <a:sym typeface="Helvetica"/>
              </a:rPr>
              <a:t>no read down</a:t>
            </a:r>
            <a:r>
              <a:t>)</a:t>
            </a:r>
          </a:p>
          <a:p>
            <a:pPr marL="631189" lvl="1" indent="-315594" defTabSz="414781">
              <a:spcBef>
                <a:spcPts val="2900"/>
              </a:spcBef>
              <a:defRPr sz="2556"/>
            </a:pPr>
            <a:r>
              <a:t>Users at a lower level cannot send information to a higher level (</a:t>
            </a:r>
            <a:r>
              <a:rPr b="1">
                <a:latin typeface="Helvetica"/>
                <a:ea typeface="Helvetica"/>
                <a:cs typeface="Helvetica"/>
                <a:sym typeface="Helvetica"/>
              </a:rPr>
              <a:t>no write up</a:t>
            </a:r>
            <a:r>
              <a:t>)</a:t>
            </a:r>
          </a:p>
        </p:txBody>
      </p:sp>
    </p:spTree>
    <p:extLst>
      <p:ext uri="{BB962C8B-B14F-4D97-AF65-F5344CB8AC3E}">
        <p14:creationId xmlns:p14="http://schemas.microsoft.com/office/powerpoint/2010/main" val="2704695302"/>
      </p:ext>
    </p:extLst>
  </p:cSld>
  <p:clrMapOvr>
    <a:masterClrMapping/>
  </p:clrMapOvr>
  <p:transition spd="slow"/>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Shape 137"/>
          <p:cNvSpPr>
            <a:spLocks noGrp="1"/>
          </p:cNvSpPr>
          <p:nvPr>
            <p:ph type="title"/>
          </p:nvPr>
        </p:nvSpPr>
        <p:spPr>
          <a:prstGeom prst="rect">
            <a:avLst/>
          </a:prstGeom>
        </p:spPr>
        <p:txBody>
          <a:bodyPr/>
          <a:lstStyle/>
          <a:p>
            <a:r>
              <a:t>Covert Channels</a:t>
            </a:r>
          </a:p>
        </p:txBody>
      </p:sp>
      <p:sp>
        <p:nvSpPr>
          <p:cNvPr id="138" name="Shape 138"/>
          <p:cNvSpPr>
            <a:spLocks noGrp="1"/>
          </p:cNvSpPr>
          <p:nvPr>
            <p:ph type="body" idx="1"/>
          </p:nvPr>
        </p:nvSpPr>
        <p:spPr>
          <a:prstGeom prst="rect">
            <a:avLst/>
          </a:prstGeom>
        </p:spPr>
        <p:txBody>
          <a:bodyPr/>
          <a:lstStyle/>
          <a:p>
            <a:pPr marL="413384" indent="-413384" defTabSz="543305">
              <a:spcBef>
                <a:spcPts val="3900"/>
              </a:spcBef>
              <a:defRPr sz="3348"/>
            </a:pPr>
            <a:r>
              <a:t>Do these models actually guarantee that in practice, unauthorized information can't leak between levels?</a:t>
            </a:r>
          </a:p>
          <a:p>
            <a:pPr marL="413384" indent="-413384" defTabSz="543305">
              <a:spcBef>
                <a:spcPts val="3900"/>
              </a:spcBef>
              <a:defRPr sz="3348" b="1">
                <a:latin typeface="Helvetica"/>
                <a:ea typeface="Helvetica"/>
                <a:cs typeface="Helvetica"/>
                <a:sym typeface="Helvetica"/>
              </a:defRPr>
            </a:pPr>
            <a:r>
              <a:t>No!</a:t>
            </a:r>
            <a:r>
              <a:rPr b="0">
                <a:latin typeface="+mn-lt"/>
                <a:ea typeface="+mn-ea"/>
                <a:cs typeface="+mn-cs"/>
                <a:sym typeface="Helvetica Light"/>
              </a:rPr>
              <a:t> It turns out there are many more ways to transfer information than the authorized channels</a:t>
            </a:r>
          </a:p>
          <a:p>
            <a:pPr marL="413384" indent="-413384" defTabSz="543305">
              <a:spcBef>
                <a:spcPts val="3900"/>
              </a:spcBef>
              <a:defRPr sz="3348" b="1">
                <a:latin typeface="Helvetica"/>
                <a:ea typeface="Helvetica"/>
                <a:cs typeface="Helvetica"/>
                <a:sym typeface="Helvetica"/>
              </a:defRPr>
            </a:pPr>
            <a:r>
              <a:rPr b="0">
                <a:latin typeface="+mn-lt"/>
                <a:ea typeface="+mn-ea"/>
                <a:cs typeface="+mn-cs"/>
                <a:sym typeface="Helvetica Light"/>
              </a:rPr>
              <a:t>For example, a user at one security level could send sensitive information to a lower level by performing more or less computation</a:t>
            </a:r>
          </a:p>
          <a:p>
            <a:pPr marL="826769" lvl="1" indent="-413384" defTabSz="543305">
              <a:spcBef>
                <a:spcPts val="3900"/>
              </a:spcBef>
              <a:defRPr sz="3348" b="1">
                <a:latin typeface="Helvetica"/>
                <a:ea typeface="Helvetica"/>
                <a:cs typeface="Helvetica"/>
                <a:sym typeface="Helvetica"/>
              </a:defRPr>
            </a:pPr>
            <a:r>
              <a:rPr b="0">
                <a:latin typeface="+mn-lt"/>
                <a:ea typeface="+mn-ea"/>
                <a:cs typeface="+mn-cs"/>
                <a:sym typeface="Helvetica Light"/>
              </a:rPr>
              <a:t>Resulting delays could be observable to lower levels, transmitting information</a:t>
            </a:r>
          </a:p>
        </p:txBody>
      </p:sp>
    </p:spTree>
    <p:extLst>
      <p:ext uri="{BB962C8B-B14F-4D97-AF65-F5344CB8AC3E}">
        <p14:creationId xmlns:p14="http://schemas.microsoft.com/office/powerpoint/2010/main" val="2072551049"/>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p:cNvSpPr>
          <p:nvPr>
            <p:ph type="title"/>
          </p:nvPr>
        </p:nvSpPr>
        <p:spPr>
          <a:prstGeom prst="rect">
            <a:avLst/>
          </a:prstGeom>
        </p:spPr>
        <p:txBody>
          <a:bodyPr/>
          <a:lstStyle/>
          <a:p>
            <a:r>
              <a:t>Computer Security</a:t>
            </a:r>
          </a:p>
        </p:txBody>
      </p:sp>
      <p:sp>
        <p:nvSpPr>
          <p:cNvPr id="129" name="Shape 129"/>
          <p:cNvSpPr>
            <a:spLocks noGrp="1"/>
          </p:cNvSpPr>
          <p:nvPr>
            <p:ph type="body" idx="1"/>
          </p:nvPr>
        </p:nvSpPr>
        <p:spPr>
          <a:xfrm>
            <a:off x="952500" y="2612378"/>
            <a:ext cx="11099800" cy="6286500"/>
          </a:xfrm>
          <a:prstGeom prst="rect">
            <a:avLst/>
          </a:prstGeom>
        </p:spPr>
        <p:txBody>
          <a:bodyPr>
            <a:normAutofit lnSpcReduction="10000"/>
          </a:bodyPr>
          <a:lstStyle/>
          <a:p>
            <a:r>
              <a:rPr dirty="0"/>
              <a:t>Generally, we talk about computer security in three broad categories:</a:t>
            </a:r>
          </a:p>
          <a:p>
            <a:pPr lvl="1">
              <a:defRPr b="1">
                <a:latin typeface="Helvetica"/>
                <a:ea typeface="Helvetica"/>
                <a:cs typeface="Helvetica"/>
                <a:sym typeface="Helvetica"/>
              </a:defRPr>
            </a:pPr>
            <a:r>
              <a:rPr dirty="0">
                <a:solidFill>
                  <a:schemeClr val="tx1"/>
                </a:solidFill>
              </a:rPr>
              <a:t>Confidentiality</a:t>
            </a:r>
            <a:r>
              <a:rPr b="0" dirty="0">
                <a:solidFill>
                  <a:schemeClr val="tx1"/>
                </a:solidFill>
                <a:latin typeface="+mn-lt"/>
                <a:ea typeface="+mn-ea"/>
                <a:cs typeface="+mn-cs"/>
                <a:sym typeface="Helvetica Light"/>
              </a:rPr>
              <a:t> – </a:t>
            </a:r>
            <a:r>
              <a:rPr lang="en-US" b="0" dirty="0">
                <a:solidFill>
                  <a:schemeClr val="tx1"/>
                </a:solidFill>
                <a:latin typeface="+mn-lt"/>
                <a:ea typeface="+mn-ea"/>
                <a:cs typeface="+mn-cs"/>
                <a:sym typeface="Helvetica Light"/>
              </a:rPr>
              <a:t>Exposure of data or </a:t>
            </a:r>
            <a:r>
              <a:rPr b="0" dirty="0">
                <a:solidFill>
                  <a:schemeClr val="tx1"/>
                </a:solidFill>
                <a:latin typeface="+mn-lt"/>
                <a:ea typeface="+mn-ea"/>
                <a:cs typeface="+mn-cs"/>
                <a:sym typeface="Helvetica Light"/>
              </a:rPr>
              <a:t>preventing others from finding out information we don't want them to have</a:t>
            </a:r>
          </a:p>
          <a:p>
            <a:pPr lvl="1">
              <a:defRPr b="1">
                <a:latin typeface="Helvetica"/>
                <a:ea typeface="Helvetica"/>
                <a:cs typeface="Helvetica"/>
                <a:sym typeface="Helvetica"/>
              </a:defRPr>
            </a:pPr>
            <a:r>
              <a:rPr b="1" dirty="0">
                <a:solidFill>
                  <a:schemeClr val="tx1"/>
                </a:solidFill>
                <a:latin typeface="Helvetica"/>
                <a:cs typeface="Helvetica"/>
              </a:rPr>
              <a:t>I</a:t>
            </a:r>
            <a:r>
              <a:rPr dirty="0">
                <a:solidFill>
                  <a:schemeClr val="tx1"/>
                </a:solidFill>
              </a:rPr>
              <a:t>ntegrity</a:t>
            </a:r>
            <a:r>
              <a:rPr b="0" dirty="0">
                <a:solidFill>
                  <a:schemeClr val="tx1"/>
                </a:solidFill>
                <a:latin typeface="+mn-lt"/>
                <a:ea typeface="+mn-ea"/>
                <a:cs typeface="+mn-cs"/>
                <a:sym typeface="Helvetica Light"/>
              </a:rPr>
              <a:t> – </a:t>
            </a:r>
            <a:r>
              <a:rPr lang="en-US" b="0" dirty="0">
                <a:solidFill>
                  <a:schemeClr val="tx1"/>
                </a:solidFill>
                <a:latin typeface="+mn-lt"/>
                <a:ea typeface="+mn-ea"/>
                <a:cs typeface="+mn-cs"/>
                <a:sym typeface="Helvetica Light"/>
              </a:rPr>
              <a:t>Tampering with Data or </a:t>
            </a:r>
            <a:r>
              <a:rPr b="0" dirty="0">
                <a:solidFill>
                  <a:schemeClr val="tx1"/>
                </a:solidFill>
                <a:latin typeface="+mn-lt"/>
                <a:ea typeface="+mn-ea"/>
                <a:cs typeface="+mn-cs"/>
                <a:sym typeface="Helvetica Light"/>
              </a:rPr>
              <a:t>preventing others from modifying our data without permission</a:t>
            </a:r>
          </a:p>
          <a:p>
            <a:pPr lvl="1">
              <a:defRPr b="1">
                <a:latin typeface="Helvetica"/>
                <a:ea typeface="Helvetica"/>
                <a:cs typeface="Helvetica"/>
                <a:sym typeface="Helvetica"/>
              </a:defRPr>
            </a:pPr>
            <a:r>
              <a:rPr b="1" dirty="0">
                <a:solidFill>
                  <a:schemeClr val="tx1"/>
                </a:solidFill>
                <a:latin typeface="Helvetica"/>
                <a:cs typeface="Helvetica"/>
              </a:rPr>
              <a:t>A</a:t>
            </a:r>
            <a:r>
              <a:rPr dirty="0">
                <a:solidFill>
                  <a:schemeClr val="tx1"/>
                </a:solidFill>
              </a:rPr>
              <a:t>vailability</a:t>
            </a:r>
            <a:r>
              <a:rPr b="0" dirty="0">
                <a:solidFill>
                  <a:schemeClr val="tx1"/>
                </a:solidFill>
                <a:latin typeface="+mn-lt"/>
                <a:ea typeface="+mn-ea"/>
                <a:cs typeface="+mn-cs"/>
                <a:sym typeface="Helvetica Light"/>
              </a:rPr>
              <a:t> – </a:t>
            </a:r>
            <a:r>
              <a:rPr lang="en-US" i="1" dirty="0">
                <a:solidFill>
                  <a:schemeClr val="tx1"/>
                </a:solidFill>
              </a:rPr>
              <a:t> </a:t>
            </a:r>
            <a:r>
              <a:rPr lang="en-US" b="0" dirty="0">
                <a:solidFill>
                  <a:schemeClr val="tx1"/>
                </a:solidFill>
                <a:latin typeface="+mn-lt"/>
                <a:ea typeface="+mn-ea"/>
                <a:cs typeface="+mn-cs"/>
                <a:sym typeface="Helvetica Light"/>
              </a:rPr>
              <a:t>Denial of Service or preve</a:t>
            </a:r>
            <a:r>
              <a:rPr b="0" dirty="0">
                <a:solidFill>
                  <a:schemeClr val="tx1"/>
                </a:solidFill>
                <a:latin typeface="+mn-lt"/>
                <a:ea typeface="+mn-ea"/>
                <a:cs typeface="+mn-cs"/>
                <a:sym typeface="Helvetica Light"/>
              </a:rPr>
              <a:t>nting others from denying us access to some service ()</a:t>
            </a:r>
          </a:p>
        </p:txBody>
      </p:sp>
    </p:spTree>
    <p:extLst>
      <p:ext uri="{BB962C8B-B14F-4D97-AF65-F5344CB8AC3E}">
        <p14:creationId xmlns:p14="http://schemas.microsoft.com/office/powerpoint/2010/main" val="1273966808"/>
      </p:ext>
    </p:extLst>
  </p:cSld>
  <p:clrMapOvr>
    <a:masterClrMapping/>
  </p:clrMapOvr>
  <p:transition spd="slow"/>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Shape 140"/>
          <p:cNvSpPr>
            <a:spLocks noGrp="1"/>
          </p:cNvSpPr>
          <p:nvPr>
            <p:ph type="title"/>
          </p:nvPr>
        </p:nvSpPr>
        <p:spPr>
          <a:prstGeom prst="rect">
            <a:avLst/>
          </a:prstGeom>
        </p:spPr>
        <p:txBody>
          <a:bodyPr/>
          <a:lstStyle/>
          <a:p>
            <a:r>
              <a:t>Steganography</a:t>
            </a:r>
          </a:p>
        </p:txBody>
      </p:sp>
      <p:sp>
        <p:nvSpPr>
          <p:cNvPr id="141" name="Shape 141"/>
          <p:cNvSpPr>
            <a:spLocks noGrp="1"/>
          </p:cNvSpPr>
          <p:nvPr>
            <p:ph type="body" idx="1"/>
          </p:nvPr>
        </p:nvSpPr>
        <p:spPr>
          <a:prstGeom prst="rect">
            <a:avLst/>
          </a:prstGeom>
        </p:spPr>
        <p:txBody>
          <a:bodyPr/>
          <a:lstStyle/>
          <a:p>
            <a:r>
              <a:rPr dirty="0"/>
              <a:t>Even if we allow a human to inspect all data passed between levels, we can still have covert channels</a:t>
            </a:r>
          </a:p>
          <a:p>
            <a:r>
              <a:rPr dirty="0"/>
              <a:t>The way to do this is with </a:t>
            </a:r>
            <a:r>
              <a:rPr b="1" i="1" dirty="0"/>
              <a:t>steganography </a:t>
            </a:r>
            <a:r>
              <a:rPr i="1" dirty="0"/>
              <a:t>– </a:t>
            </a:r>
            <a:r>
              <a:rPr dirty="0"/>
              <a:t>hiding data inside other data</a:t>
            </a:r>
            <a:endParaRPr i="1" dirty="0"/>
          </a:p>
          <a:p>
            <a:r>
              <a:rPr dirty="0"/>
              <a:t>Essentially, make changes that are not observable unless you know what you're looking for, and use those changes to encode information</a:t>
            </a:r>
          </a:p>
        </p:txBody>
      </p:sp>
    </p:spTree>
    <p:extLst>
      <p:ext uri="{BB962C8B-B14F-4D97-AF65-F5344CB8AC3E}">
        <p14:creationId xmlns:p14="http://schemas.microsoft.com/office/powerpoint/2010/main" val="701048876"/>
      </p:ext>
    </p:extLst>
  </p:cSld>
  <p:clrMapOvr>
    <a:masterClrMapping/>
  </p:clrMapOvr>
  <p:transition spd="slow"/>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 name="pasted-image.jpg"/>
          <p:cNvPicPr>
            <a:picLocks noChangeAspect="1"/>
          </p:cNvPicPr>
          <p:nvPr/>
        </p:nvPicPr>
        <p:blipFill>
          <a:blip r:embed="rId3">
            <a:extLst/>
          </a:blip>
          <a:stretch>
            <a:fillRect/>
          </a:stretch>
        </p:blipFill>
        <p:spPr>
          <a:xfrm>
            <a:off x="1656015" y="2033587"/>
            <a:ext cx="9692770" cy="5686426"/>
          </a:xfrm>
          <a:prstGeom prst="rect">
            <a:avLst/>
          </a:prstGeom>
          <a:ln w="12700">
            <a:miter lim="400000"/>
          </a:ln>
        </p:spPr>
      </p:pic>
    </p:spTree>
    <p:extLst>
      <p:ext uri="{BB962C8B-B14F-4D97-AF65-F5344CB8AC3E}">
        <p14:creationId xmlns:p14="http://schemas.microsoft.com/office/powerpoint/2010/main" val="672585373"/>
      </p:ext>
    </p:extLst>
  </p:cSld>
  <p:clrMapOvr>
    <a:masterClrMapping/>
  </p:clrMapOvr>
  <p:transition spd="slow"/>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5" name="pasted-image.jpg"/>
          <p:cNvPicPr>
            <a:picLocks noChangeAspect="1"/>
          </p:cNvPicPr>
          <p:nvPr/>
        </p:nvPicPr>
        <p:blipFill>
          <a:blip r:embed="rId2">
            <a:extLst/>
          </a:blip>
          <a:stretch>
            <a:fillRect/>
          </a:stretch>
        </p:blipFill>
        <p:spPr>
          <a:xfrm>
            <a:off x="1656015" y="2033587"/>
            <a:ext cx="9692770" cy="5686426"/>
          </a:xfrm>
          <a:prstGeom prst="rect">
            <a:avLst/>
          </a:prstGeom>
          <a:ln w="12700">
            <a:miter lim="400000"/>
          </a:ln>
        </p:spPr>
      </p:pic>
      <p:sp>
        <p:nvSpPr>
          <p:cNvPr id="146" name="Shape 146"/>
          <p:cNvSpPr/>
          <p:nvPr/>
        </p:nvSpPr>
        <p:spPr>
          <a:xfrm>
            <a:off x="1676400" y="3378200"/>
            <a:ext cx="227410" cy="2415679"/>
          </a:xfrm>
          <a:prstGeom prst="rect">
            <a:avLst/>
          </a:prstGeom>
          <a:ln w="25400">
            <a:solidFill>
              <a:schemeClr val="accent5"/>
            </a:solidFill>
            <a:miter lim="400000"/>
          </a:ln>
        </p:spPr>
        <p:txBody>
          <a:bodyPr lIns="50800" tIns="50800" rIns="50800" bIns="50800" anchor="ctr"/>
          <a:lstStyle/>
          <a:p>
            <a:pPr>
              <a:defRPr sz="2400"/>
            </a:pPr>
            <a:endParaRPr/>
          </a:p>
        </p:txBody>
      </p:sp>
    </p:spTree>
    <p:extLst>
      <p:ext uri="{BB962C8B-B14F-4D97-AF65-F5344CB8AC3E}">
        <p14:creationId xmlns:p14="http://schemas.microsoft.com/office/powerpoint/2010/main" val="596975784"/>
      </p:ext>
    </p:extLst>
  </p:cSld>
  <p:clrMapOvr>
    <a:masterClrMapping/>
  </p:clrMapOvr>
  <p:transition spd="slow"/>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8" name="original-zebras.png"/>
          <p:cNvPicPr>
            <a:picLocks noChangeAspect="1"/>
          </p:cNvPicPr>
          <p:nvPr/>
        </p:nvPicPr>
        <p:blipFill>
          <a:blip r:embed="rId2">
            <a:extLst/>
          </a:blip>
          <a:stretch>
            <a:fillRect/>
          </a:stretch>
        </p:blipFill>
        <p:spPr>
          <a:xfrm>
            <a:off x="0" y="0"/>
            <a:ext cx="13004800" cy="9753600"/>
          </a:xfrm>
          <a:prstGeom prst="rect">
            <a:avLst/>
          </a:prstGeom>
          <a:ln w="12700">
            <a:miter lim="400000"/>
          </a:ln>
        </p:spPr>
      </p:pic>
    </p:spTree>
    <p:extLst>
      <p:ext uri="{BB962C8B-B14F-4D97-AF65-F5344CB8AC3E}">
        <p14:creationId xmlns:p14="http://schemas.microsoft.com/office/powerpoint/2010/main" val="1925273188"/>
      </p:ext>
    </p:extLst>
  </p:cSld>
  <p:clrMapOvr>
    <a:masterClrMapping/>
  </p:clrMapOvr>
  <p:transition spd="slow"/>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0" name="zebras.png"/>
          <p:cNvPicPr>
            <a:picLocks noChangeAspect="1"/>
          </p:cNvPicPr>
          <p:nvPr/>
        </p:nvPicPr>
        <p:blipFill>
          <a:blip r:embed="rId3">
            <a:extLst/>
          </a:blip>
          <a:stretch>
            <a:fillRect/>
          </a:stretch>
        </p:blipFill>
        <p:spPr>
          <a:xfrm>
            <a:off x="0" y="0"/>
            <a:ext cx="13004800" cy="9753600"/>
          </a:xfrm>
          <a:prstGeom prst="rect">
            <a:avLst/>
          </a:prstGeom>
          <a:ln w="12700">
            <a:miter lim="400000"/>
          </a:ln>
        </p:spPr>
      </p:pic>
    </p:spTree>
    <p:extLst>
      <p:ext uri="{BB962C8B-B14F-4D97-AF65-F5344CB8AC3E}">
        <p14:creationId xmlns:p14="http://schemas.microsoft.com/office/powerpoint/2010/main" val="1941766949"/>
      </p:ext>
    </p:extLst>
  </p:cSld>
  <p:clrMapOvr>
    <a:masterClrMapping/>
  </p:clrMapOvr>
  <p:transition spd="slow"/>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t>Steganography</a:t>
            </a:r>
          </a:p>
        </p:txBody>
      </p:sp>
      <p:sp>
        <p:nvSpPr>
          <p:cNvPr id="153" name="Shape 153"/>
          <p:cNvSpPr>
            <a:spLocks noGrp="1"/>
          </p:cNvSpPr>
          <p:nvPr>
            <p:ph type="body" idx="1"/>
          </p:nvPr>
        </p:nvSpPr>
        <p:spPr>
          <a:prstGeom prst="rect">
            <a:avLst/>
          </a:prstGeom>
        </p:spPr>
        <p:txBody>
          <a:bodyPr/>
          <a:lstStyle/>
          <a:p>
            <a:r>
              <a:t>How does this work? Suppose each color is represented by three bytes (red, green, blue)</a:t>
            </a:r>
          </a:p>
          <a:p>
            <a:r>
              <a:t>Take the least significant bit of each byte and use it to store your own information</a:t>
            </a:r>
          </a:p>
          <a:p>
            <a:r>
              <a:t>This only adds or subtracts 1 from each color value – not visually detectable</a:t>
            </a:r>
          </a:p>
          <a:p>
            <a:r>
              <a:t>So we can now get 1 bit of secret information per byte of public information!</a:t>
            </a:r>
          </a:p>
        </p:txBody>
      </p:sp>
    </p:spTree>
    <p:extLst>
      <p:ext uri="{BB962C8B-B14F-4D97-AF65-F5344CB8AC3E}">
        <p14:creationId xmlns:p14="http://schemas.microsoft.com/office/powerpoint/2010/main" val="120714286"/>
      </p:ext>
    </p:extLst>
  </p:cSld>
  <p:clrMapOvr>
    <a:masterClrMapping/>
  </p:clrMapOvr>
  <p:transition spd="slow"/>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219200" y="2281288"/>
            <a:ext cx="11099800" cy="6651186"/>
          </a:xfrm>
        </p:spPr>
        <p:txBody>
          <a:bodyPr anchor="t">
            <a:normAutofit/>
          </a:bodyPr>
          <a:lstStyle/>
          <a:p>
            <a:pPr>
              <a:spcBef>
                <a:spcPts val="1000"/>
              </a:spcBef>
            </a:pPr>
            <a:r>
              <a:rPr lang="en-US" sz="4400" dirty="0"/>
              <a:t>The Security Environment</a:t>
            </a:r>
          </a:p>
          <a:p>
            <a:pPr>
              <a:spcBef>
                <a:spcPts val="1000"/>
              </a:spcBef>
            </a:pPr>
            <a:r>
              <a:rPr lang="en-US" sz="4400" dirty="0"/>
              <a:t>OS Security</a:t>
            </a:r>
          </a:p>
          <a:p>
            <a:pPr>
              <a:spcBef>
                <a:spcPts val="1000"/>
              </a:spcBef>
            </a:pPr>
            <a:r>
              <a:rPr lang="en-US" sz="4400" dirty="0"/>
              <a:t>Controlling Access to Resources</a:t>
            </a:r>
          </a:p>
          <a:p>
            <a:pPr>
              <a:spcBef>
                <a:spcPts val="1000"/>
              </a:spcBef>
            </a:pPr>
            <a:r>
              <a:rPr lang="en-US" sz="4400" dirty="0"/>
              <a:t>Formal Models of Secure Systems</a:t>
            </a:r>
          </a:p>
          <a:p>
            <a:pPr>
              <a:spcBef>
                <a:spcPts val="1000"/>
              </a:spcBef>
            </a:pPr>
            <a:r>
              <a:rPr lang="en-US" sz="4400" dirty="0"/>
              <a:t>Basics of Cryptography</a:t>
            </a:r>
          </a:p>
          <a:p>
            <a:pPr>
              <a:spcBef>
                <a:spcPts val="1000"/>
              </a:spcBef>
            </a:pPr>
            <a:r>
              <a:rPr lang="en-US" sz="4400" dirty="0"/>
              <a:t>Authentication</a:t>
            </a:r>
          </a:p>
          <a:p>
            <a:pPr>
              <a:spcBef>
                <a:spcPts val="1000"/>
              </a:spcBef>
            </a:pPr>
            <a:r>
              <a:rPr lang="en-US" sz="4400" dirty="0"/>
              <a:t>Software Security </a:t>
            </a:r>
          </a:p>
          <a:p>
            <a:pPr>
              <a:spcBef>
                <a:spcPts val="1000"/>
              </a:spcBef>
            </a:pPr>
            <a:endParaRPr lang="en-US" sz="4400" dirty="0"/>
          </a:p>
          <a:p>
            <a:pPr>
              <a:spcBef>
                <a:spcPts val="2500"/>
              </a:spcBef>
            </a:pPr>
            <a:endParaRPr lang="en-US" sz="4400" dirty="0"/>
          </a:p>
        </p:txBody>
      </p:sp>
      <p:sp>
        <p:nvSpPr>
          <p:cNvPr id="4" name="Arrow: Right 3"/>
          <p:cNvSpPr/>
          <p:nvPr/>
        </p:nvSpPr>
        <p:spPr>
          <a:xfrm>
            <a:off x="370264" y="5606881"/>
            <a:ext cx="978408" cy="484632"/>
          </a:xfrm>
          <a:prstGeom prst="rightArrow">
            <a:avLst/>
          </a:prstGeom>
          <a:blipFill rotWithShape="1">
            <a:blip r:embed="rId2"/>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5" name="Shape 136"/>
          <p:cNvSpPr txBox="1">
            <a:spLocks/>
          </p:cNvSpPr>
          <p:nvPr/>
        </p:nvSpPr>
        <p:spPr>
          <a:xfrm>
            <a:off x="952500" y="444500"/>
            <a:ext cx="11099800" cy="1658620"/>
          </a:xfrm>
          <a:prstGeom prst="rect">
            <a:avLst/>
          </a:prstGeom>
        </p:spPr>
        <p:txBody>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a:lstStyle>
          <a:p>
            <a:pPr hangingPunct="1"/>
            <a:r>
              <a:rPr lang="en-US" dirty="0"/>
              <a:t>Security</a:t>
            </a:r>
          </a:p>
        </p:txBody>
      </p:sp>
    </p:spTree>
    <p:extLst>
      <p:ext uri="{BB962C8B-B14F-4D97-AF65-F5344CB8AC3E}">
        <p14:creationId xmlns:p14="http://schemas.microsoft.com/office/powerpoint/2010/main" val="2942452625"/>
      </p:ext>
    </p:extLst>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p:cNvSpPr>
          <p:nvPr>
            <p:ph type="title"/>
          </p:nvPr>
        </p:nvSpPr>
        <p:spPr>
          <a:prstGeom prst="rect">
            <a:avLst/>
          </a:prstGeom>
        </p:spPr>
        <p:txBody>
          <a:bodyPr/>
          <a:lstStyle/>
          <a:p>
            <a:r>
              <a:t>Cryptography</a:t>
            </a:r>
          </a:p>
        </p:txBody>
      </p:sp>
      <p:sp>
        <p:nvSpPr>
          <p:cNvPr id="156" name="Shape 156"/>
          <p:cNvSpPr>
            <a:spLocks noGrp="1"/>
          </p:cNvSpPr>
          <p:nvPr>
            <p:ph type="body" idx="1"/>
          </p:nvPr>
        </p:nvSpPr>
        <p:spPr>
          <a:prstGeom prst="rect">
            <a:avLst/>
          </a:prstGeom>
        </p:spPr>
        <p:txBody>
          <a:bodyPr/>
          <a:lstStyle/>
          <a:p>
            <a:r>
              <a:t>Cryptography has been around a </a:t>
            </a:r>
            <a:r>
              <a:rPr i="1"/>
              <a:t>long</a:t>
            </a:r>
            <a:r>
              <a:t> time – at least since the Greeks, and probably earlier</a:t>
            </a:r>
          </a:p>
          <a:p>
            <a:r>
              <a:t>But it has changed a lot since then</a:t>
            </a:r>
          </a:p>
          <a:p>
            <a:r>
              <a:t>Particularly since World War II, many advances have been made in both codemaking and codebreaking</a:t>
            </a:r>
          </a:p>
          <a:p>
            <a:r>
              <a:t>(Right now, the codemakers are winning!)</a:t>
            </a:r>
          </a:p>
        </p:txBody>
      </p:sp>
    </p:spTree>
    <p:extLst>
      <p:ext uri="{BB962C8B-B14F-4D97-AF65-F5344CB8AC3E}">
        <p14:creationId xmlns:p14="http://schemas.microsoft.com/office/powerpoint/2010/main" val="4106152675"/>
      </p:ext>
    </p:extLst>
  </p:cSld>
  <p:clrMapOvr>
    <a:masterClrMapping/>
  </p:clrMapOvr>
  <p:transition spd="slow"/>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p:cNvSpPr>
          <p:nvPr>
            <p:ph type="title"/>
          </p:nvPr>
        </p:nvSpPr>
        <p:spPr>
          <a:prstGeom prst="rect">
            <a:avLst/>
          </a:prstGeom>
        </p:spPr>
        <p:txBody>
          <a:bodyPr/>
          <a:lstStyle/>
          <a:p>
            <a:r>
              <a:t>Kerckhoffs's Principle</a:t>
            </a:r>
          </a:p>
        </p:txBody>
      </p:sp>
      <p:sp>
        <p:nvSpPr>
          <p:cNvPr id="159" name="Shape 159"/>
          <p:cNvSpPr>
            <a:spLocks noGrp="1"/>
          </p:cNvSpPr>
          <p:nvPr>
            <p:ph type="body" idx="1"/>
          </p:nvPr>
        </p:nvSpPr>
        <p:spPr>
          <a:prstGeom prst="rect">
            <a:avLst/>
          </a:prstGeom>
        </p:spPr>
        <p:txBody>
          <a:bodyPr/>
          <a:lstStyle/>
          <a:p>
            <a:pPr marL="417830" indent="-417830" defTabSz="549148">
              <a:spcBef>
                <a:spcPts val="3900"/>
              </a:spcBef>
              <a:defRPr sz="3384"/>
            </a:pPr>
            <a:r>
              <a:t>Basic principle: it should not matter if the cryptographic </a:t>
            </a:r>
            <a:r>
              <a:rPr i="1"/>
              <a:t>algorithm</a:t>
            </a:r>
            <a:r>
              <a:t> is known by everyone</a:t>
            </a:r>
          </a:p>
          <a:p>
            <a:pPr marL="417830" indent="-417830" defTabSz="549148">
              <a:spcBef>
                <a:spcPts val="3900"/>
              </a:spcBef>
              <a:defRPr sz="3384"/>
            </a:pPr>
            <a:r>
              <a:t>The only secret information should be a </a:t>
            </a:r>
            <a:r>
              <a:rPr i="1"/>
              <a:t>secret key </a:t>
            </a:r>
            <a:r>
              <a:t>chosen by the participants</a:t>
            </a:r>
          </a:p>
          <a:p>
            <a:pPr marL="835660" lvl="1" indent="-417830" defTabSz="549148">
              <a:spcBef>
                <a:spcPts val="3900"/>
              </a:spcBef>
              <a:defRPr sz="3384"/>
            </a:pPr>
            <a:r>
              <a:t>Less information to keep secret</a:t>
            </a:r>
          </a:p>
          <a:p>
            <a:pPr marL="835660" lvl="1" indent="-417830" defTabSz="549148">
              <a:spcBef>
                <a:spcPts val="3900"/>
              </a:spcBef>
              <a:defRPr sz="3384"/>
            </a:pPr>
            <a:r>
              <a:t>If the key is revealed, we can just change it</a:t>
            </a:r>
          </a:p>
          <a:p>
            <a:pPr marL="417830" indent="-417830" defTabSz="549148">
              <a:spcBef>
                <a:spcPts val="3900"/>
              </a:spcBef>
              <a:defRPr sz="3384"/>
            </a:pPr>
            <a:r>
              <a:t>Restated by Claude Shannon: "The enemy knows the system"</a:t>
            </a:r>
          </a:p>
        </p:txBody>
      </p:sp>
    </p:spTree>
    <p:extLst>
      <p:ext uri="{BB962C8B-B14F-4D97-AF65-F5344CB8AC3E}">
        <p14:creationId xmlns:p14="http://schemas.microsoft.com/office/powerpoint/2010/main" val="2952049815"/>
      </p:ext>
    </p:extLst>
  </p:cSld>
  <p:clrMapOvr>
    <a:masterClrMapping/>
  </p:clrMapOvr>
  <p:transition spd="slow"/>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Shape 161"/>
          <p:cNvSpPr>
            <a:spLocks noGrp="1"/>
          </p:cNvSpPr>
          <p:nvPr>
            <p:ph type="title"/>
          </p:nvPr>
        </p:nvSpPr>
        <p:spPr>
          <a:prstGeom prst="rect">
            <a:avLst/>
          </a:prstGeom>
        </p:spPr>
        <p:txBody>
          <a:bodyPr/>
          <a:lstStyle>
            <a:lvl1pPr defTabSz="554990">
              <a:defRPr sz="7600"/>
            </a:lvl1pPr>
          </a:lstStyle>
          <a:p>
            <a:r>
              <a:t>Secret Key Cryptography</a:t>
            </a:r>
          </a:p>
        </p:txBody>
      </p:sp>
      <p:sp>
        <p:nvSpPr>
          <p:cNvPr id="162" name="Shape 162"/>
          <p:cNvSpPr>
            <a:spLocks noGrp="1"/>
          </p:cNvSpPr>
          <p:nvPr>
            <p:ph type="body" idx="1"/>
          </p:nvPr>
        </p:nvSpPr>
        <p:spPr>
          <a:prstGeom prst="rect">
            <a:avLst/>
          </a:prstGeom>
        </p:spPr>
        <p:txBody>
          <a:bodyPr/>
          <a:lstStyle/>
          <a:p>
            <a:r>
              <a:t>Two parties who want to communicate agree on a </a:t>
            </a:r>
            <a:r>
              <a:rPr i="1"/>
              <a:t>secret key</a:t>
            </a:r>
            <a:r>
              <a:t> shared between them</a:t>
            </a:r>
          </a:p>
          <a:p>
            <a:r>
              <a:t>Then they use </a:t>
            </a:r>
            <a:r>
              <a:rPr i="1"/>
              <a:t>encryption </a:t>
            </a:r>
            <a:r>
              <a:t>and </a:t>
            </a:r>
            <a:r>
              <a:rPr i="1"/>
              <a:t>decryption</a:t>
            </a:r>
            <a:r>
              <a:t> functions:</a:t>
            </a:r>
          </a:p>
          <a:p>
            <a:pPr lvl="1"/>
            <a:r>
              <a:t>E(Data, Key) = Encrypted Data</a:t>
            </a:r>
          </a:p>
          <a:p>
            <a:pPr lvl="1"/>
            <a:r>
              <a:t>D(Data, Key) = Decrypted Data</a:t>
            </a:r>
          </a:p>
          <a:p>
            <a:pPr lvl="1"/>
            <a:r>
              <a:t>D(E(Data, Key), Key) = Data</a:t>
            </a:r>
          </a:p>
        </p:txBody>
      </p:sp>
    </p:spTree>
    <p:extLst>
      <p:ext uri="{BB962C8B-B14F-4D97-AF65-F5344CB8AC3E}">
        <p14:creationId xmlns:p14="http://schemas.microsoft.com/office/powerpoint/2010/main" val="861406998"/>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p:cNvSpPr>
          <p:nvPr>
            <p:ph type="title"/>
          </p:nvPr>
        </p:nvSpPr>
        <p:spPr>
          <a:prstGeom prst="rect">
            <a:avLst/>
          </a:prstGeom>
        </p:spPr>
        <p:txBody>
          <a:bodyPr/>
          <a:lstStyle/>
          <a:p>
            <a:r>
              <a:t>Computer Security</a:t>
            </a:r>
          </a:p>
        </p:txBody>
      </p:sp>
      <p:sp>
        <p:nvSpPr>
          <p:cNvPr id="129" name="Shape 129"/>
          <p:cNvSpPr>
            <a:spLocks noGrp="1"/>
          </p:cNvSpPr>
          <p:nvPr>
            <p:ph type="body" idx="1"/>
          </p:nvPr>
        </p:nvSpPr>
        <p:spPr>
          <a:xfrm>
            <a:off x="952500" y="2612378"/>
            <a:ext cx="11099800" cy="6286500"/>
          </a:xfrm>
          <a:prstGeom prst="rect">
            <a:avLst/>
          </a:prstGeom>
        </p:spPr>
        <p:txBody>
          <a:bodyPr>
            <a:normAutofit lnSpcReduction="10000"/>
          </a:bodyPr>
          <a:lstStyle/>
          <a:p>
            <a:r>
              <a:rPr dirty="0"/>
              <a:t>Generally, we talk about computer security in three broad categories:</a:t>
            </a:r>
          </a:p>
          <a:p>
            <a:pPr lvl="1">
              <a:defRPr b="1">
                <a:latin typeface="Helvetica"/>
                <a:ea typeface="Helvetica"/>
                <a:cs typeface="Helvetica"/>
                <a:sym typeface="Helvetica"/>
              </a:defRPr>
            </a:pPr>
            <a:r>
              <a:rPr dirty="0">
                <a:solidFill>
                  <a:srgbClr val="FF0000"/>
                </a:solidFill>
              </a:rPr>
              <a:t>C</a:t>
            </a:r>
            <a:r>
              <a:rPr dirty="0"/>
              <a:t>onfidentiality</a:t>
            </a:r>
            <a:r>
              <a:rPr b="0" dirty="0">
                <a:latin typeface="+mn-lt"/>
                <a:ea typeface="+mn-ea"/>
                <a:cs typeface="+mn-cs"/>
                <a:sym typeface="Helvetica Light"/>
              </a:rPr>
              <a:t> – </a:t>
            </a:r>
            <a:r>
              <a:rPr lang="en-US" b="0" dirty="0">
                <a:latin typeface="+mn-lt"/>
                <a:ea typeface="+mn-ea"/>
                <a:cs typeface="+mn-cs"/>
                <a:sym typeface="Helvetica Light"/>
              </a:rPr>
              <a:t>Exposure of data or </a:t>
            </a:r>
            <a:r>
              <a:rPr b="0" dirty="0">
                <a:latin typeface="+mn-lt"/>
                <a:ea typeface="+mn-ea"/>
                <a:cs typeface="+mn-cs"/>
                <a:sym typeface="Helvetica Light"/>
              </a:rPr>
              <a:t>preventing others from finding out information we don't want them to have</a:t>
            </a:r>
          </a:p>
          <a:p>
            <a:pPr lvl="1">
              <a:defRPr b="1">
                <a:latin typeface="Helvetica"/>
                <a:ea typeface="Helvetica"/>
                <a:cs typeface="Helvetica"/>
                <a:sym typeface="Helvetica"/>
              </a:defRPr>
            </a:pPr>
            <a:r>
              <a:rPr b="1" dirty="0">
                <a:solidFill>
                  <a:srgbClr val="FF0000"/>
                </a:solidFill>
                <a:latin typeface="Helvetica"/>
                <a:cs typeface="Helvetica"/>
              </a:rPr>
              <a:t>I</a:t>
            </a:r>
            <a:r>
              <a:rPr dirty="0"/>
              <a:t>ntegrity</a:t>
            </a:r>
            <a:r>
              <a:rPr b="0" dirty="0">
                <a:latin typeface="+mn-lt"/>
                <a:ea typeface="+mn-ea"/>
                <a:cs typeface="+mn-cs"/>
                <a:sym typeface="Helvetica Light"/>
              </a:rPr>
              <a:t> – </a:t>
            </a:r>
            <a:r>
              <a:rPr lang="en-US" b="0" dirty="0">
                <a:latin typeface="+mn-lt"/>
                <a:ea typeface="+mn-ea"/>
                <a:cs typeface="+mn-cs"/>
                <a:sym typeface="Helvetica Light"/>
              </a:rPr>
              <a:t>Tampering with Data or </a:t>
            </a:r>
            <a:r>
              <a:rPr b="0" dirty="0">
                <a:latin typeface="+mn-lt"/>
                <a:ea typeface="+mn-ea"/>
                <a:cs typeface="+mn-cs"/>
                <a:sym typeface="Helvetica Light"/>
              </a:rPr>
              <a:t>preventing others from modifying our data without permission</a:t>
            </a:r>
          </a:p>
          <a:p>
            <a:pPr lvl="1">
              <a:defRPr b="1">
                <a:latin typeface="Helvetica"/>
                <a:ea typeface="Helvetica"/>
                <a:cs typeface="Helvetica"/>
                <a:sym typeface="Helvetica"/>
              </a:defRPr>
            </a:pPr>
            <a:r>
              <a:rPr b="1" dirty="0">
                <a:solidFill>
                  <a:srgbClr val="FF0000"/>
                </a:solidFill>
                <a:latin typeface="Helvetica"/>
                <a:cs typeface="Helvetica"/>
              </a:rPr>
              <a:t>A</a:t>
            </a:r>
            <a:r>
              <a:rPr dirty="0"/>
              <a:t>vailability</a:t>
            </a:r>
            <a:r>
              <a:rPr b="0" dirty="0">
                <a:latin typeface="+mn-lt"/>
                <a:ea typeface="+mn-ea"/>
                <a:cs typeface="+mn-cs"/>
                <a:sym typeface="Helvetica Light"/>
              </a:rPr>
              <a:t> – </a:t>
            </a:r>
            <a:r>
              <a:rPr lang="en-US" i="1" dirty="0"/>
              <a:t> </a:t>
            </a:r>
            <a:r>
              <a:rPr lang="en-US" b="0" dirty="0">
                <a:latin typeface="+mn-lt"/>
                <a:ea typeface="+mn-ea"/>
                <a:cs typeface="+mn-cs"/>
                <a:sym typeface="Helvetica Light"/>
              </a:rPr>
              <a:t>Denial of Service or preve</a:t>
            </a:r>
            <a:r>
              <a:rPr b="0" dirty="0">
                <a:latin typeface="+mn-lt"/>
                <a:ea typeface="+mn-ea"/>
                <a:cs typeface="+mn-cs"/>
                <a:sym typeface="Helvetica Light"/>
              </a:rPr>
              <a:t>nting others from denying us access to some service ()</a:t>
            </a:r>
          </a:p>
        </p:txBody>
      </p:sp>
    </p:spTree>
    <p:extLst>
      <p:ext uri="{BB962C8B-B14F-4D97-AF65-F5344CB8AC3E}">
        <p14:creationId xmlns:p14="http://schemas.microsoft.com/office/powerpoint/2010/main" val="4234576036"/>
      </p:ext>
    </p:extLst>
  </p:cSld>
  <p:clrMapOvr>
    <a:masterClrMapping/>
  </p:clrMapOvr>
  <p:transition spd="slow"/>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p:cNvSpPr>
          <p:nvPr>
            <p:ph type="title"/>
          </p:nvPr>
        </p:nvSpPr>
        <p:spPr>
          <a:prstGeom prst="rect">
            <a:avLst/>
          </a:prstGeom>
        </p:spPr>
        <p:txBody>
          <a:bodyPr/>
          <a:lstStyle>
            <a:lvl1pPr defTabSz="572516">
              <a:defRPr sz="7840"/>
            </a:lvl1pPr>
          </a:lstStyle>
          <a:p>
            <a:r>
              <a:t>Example: Caesar Cipher</a:t>
            </a:r>
          </a:p>
        </p:txBody>
      </p:sp>
      <p:sp>
        <p:nvSpPr>
          <p:cNvPr id="165" name="Shape 165"/>
          <p:cNvSpPr>
            <a:spLocks noGrp="1"/>
          </p:cNvSpPr>
          <p:nvPr>
            <p:ph type="body" idx="1"/>
          </p:nvPr>
        </p:nvSpPr>
        <p:spPr>
          <a:prstGeom prst="rect">
            <a:avLst/>
          </a:prstGeom>
        </p:spPr>
        <p:txBody>
          <a:bodyPr/>
          <a:lstStyle/>
          <a:p>
            <a:r>
              <a:t>Algorithm: take each letter and shift it forward in the alphabet by n letters</a:t>
            </a:r>
          </a:p>
          <a:p>
            <a:r>
              <a:t>Secret key: the number to shift by (1-25)</a:t>
            </a:r>
          </a:p>
          <a:p>
            <a:r>
              <a:t>For example, ROT13: shift by 13 letters</a:t>
            </a:r>
          </a:p>
          <a:p>
            <a:pPr lvl="1"/>
            <a:r>
              <a:t>ATTACK AT DAWN</a:t>
            </a:r>
          </a:p>
          <a:p>
            <a:pPr lvl="1"/>
            <a:r>
              <a:t>NGGNPX NG QNJA</a:t>
            </a:r>
          </a:p>
        </p:txBody>
      </p:sp>
    </p:spTree>
    <p:extLst>
      <p:ext uri="{BB962C8B-B14F-4D97-AF65-F5344CB8AC3E}">
        <p14:creationId xmlns:p14="http://schemas.microsoft.com/office/powerpoint/2010/main" val="3825354652"/>
      </p:ext>
    </p:extLst>
  </p:cSld>
  <p:clrMapOvr>
    <a:masterClrMapping/>
  </p:clrMapOvr>
  <p:transition spd="slow"/>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Shape 167"/>
          <p:cNvSpPr>
            <a:spLocks noGrp="1"/>
          </p:cNvSpPr>
          <p:nvPr>
            <p:ph type="title"/>
          </p:nvPr>
        </p:nvSpPr>
        <p:spPr>
          <a:prstGeom prst="rect">
            <a:avLst/>
          </a:prstGeom>
        </p:spPr>
        <p:txBody>
          <a:bodyPr/>
          <a:lstStyle>
            <a:lvl1pPr defTabSz="554990">
              <a:defRPr sz="7600"/>
            </a:lvl1pPr>
          </a:lstStyle>
          <a:p>
            <a:r>
              <a:t>Secret Key Cryptography</a:t>
            </a:r>
          </a:p>
        </p:txBody>
      </p:sp>
      <p:sp>
        <p:nvSpPr>
          <p:cNvPr id="168" name="Shape 168"/>
          <p:cNvSpPr>
            <a:spLocks noGrp="1"/>
          </p:cNvSpPr>
          <p:nvPr>
            <p:ph type="body" idx="1"/>
          </p:nvPr>
        </p:nvSpPr>
        <p:spPr>
          <a:prstGeom prst="rect">
            <a:avLst/>
          </a:prstGeom>
        </p:spPr>
        <p:txBody>
          <a:bodyPr/>
          <a:lstStyle/>
          <a:p>
            <a:pPr marL="426719" indent="-426719" defTabSz="560831">
              <a:spcBef>
                <a:spcPts val="4000"/>
              </a:spcBef>
              <a:defRPr sz="3455"/>
            </a:pPr>
            <a:r>
              <a:t>Modern secret key crypto is much more sophisticated</a:t>
            </a:r>
          </a:p>
          <a:p>
            <a:pPr marL="426719" indent="-426719" defTabSz="560831">
              <a:spcBef>
                <a:spcPts val="4000"/>
              </a:spcBef>
              <a:defRPr sz="3455"/>
            </a:pPr>
            <a:r>
              <a:t>Algorithms like AES (the Advanced Encryption Standard) employ substitutions and permutations so that the output has no relationship to input unless the secret is known</a:t>
            </a:r>
          </a:p>
          <a:p>
            <a:pPr marL="853439" lvl="1" indent="-426719" defTabSz="560831">
              <a:spcBef>
                <a:spcPts val="4000"/>
              </a:spcBef>
              <a:defRPr sz="3455"/>
            </a:pPr>
            <a:r>
              <a:t>As far as we know! We have been wrong before...</a:t>
            </a:r>
          </a:p>
          <a:p>
            <a:pPr marL="426719" indent="-426719" defTabSz="560831">
              <a:spcBef>
                <a:spcPts val="4000"/>
              </a:spcBef>
              <a:defRPr sz="3455"/>
            </a:pPr>
            <a:r>
              <a:t>Keys are generally 128 or 256 </a:t>
            </a:r>
            <a:r>
              <a:rPr b="1">
                <a:latin typeface="Helvetica"/>
                <a:ea typeface="Helvetica"/>
                <a:cs typeface="Helvetica"/>
                <a:sym typeface="Helvetica"/>
              </a:rPr>
              <a:t>random </a:t>
            </a:r>
            <a:r>
              <a:t>bits – much too large to try all combinations</a:t>
            </a:r>
          </a:p>
        </p:txBody>
      </p:sp>
    </p:spTree>
    <p:extLst>
      <p:ext uri="{BB962C8B-B14F-4D97-AF65-F5344CB8AC3E}">
        <p14:creationId xmlns:p14="http://schemas.microsoft.com/office/powerpoint/2010/main" val="363579336"/>
      </p:ext>
    </p:extLst>
  </p:cSld>
  <p:clrMapOvr>
    <a:masterClrMapping/>
  </p:clrMapOvr>
  <p:transition spd="slow"/>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hape 170"/>
          <p:cNvSpPr>
            <a:spLocks noGrp="1"/>
          </p:cNvSpPr>
          <p:nvPr>
            <p:ph type="title"/>
          </p:nvPr>
        </p:nvSpPr>
        <p:spPr>
          <a:prstGeom prst="rect">
            <a:avLst/>
          </a:prstGeom>
        </p:spPr>
        <p:txBody>
          <a:bodyPr/>
          <a:lstStyle>
            <a:lvl1pPr defTabSz="560831">
              <a:defRPr sz="7679"/>
            </a:lvl1pPr>
          </a:lstStyle>
          <a:p>
            <a:r>
              <a:t>Public Key Cryptography</a:t>
            </a:r>
          </a:p>
        </p:txBody>
      </p:sp>
      <p:sp>
        <p:nvSpPr>
          <p:cNvPr id="171" name="Shape 171"/>
          <p:cNvSpPr>
            <a:spLocks noGrp="1"/>
          </p:cNvSpPr>
          <p:nvPr>
            <p:ph type="body" idx="1"/>
          </p:nvPr>
        </p:nvSpPr>
        <p:spPr>
          <a:prstGeom prst="rect">
            <a:avLst/>
          </a:prstGeom>
        </p:spPr>
        <p:txBody>
          <a:bodyPr/>
          <a:lstStyle/>
          <a:p>
            <a:r>
              <a:t>Secret key cryptography was the only kind that existed until the 1970s</a:t>
            </a:r>
          </a:p>
          <a:p>
            <a:r>
              <a:t>It's inconvenient! Two parties have to somehow securely transmit (or agree on) a secret key</a:t>
            </a:r>
          </a:p>
          <a:p>
            <a:r>
              <a:t>Particularly on the Internet, this is impractical</a:t>
            </a:r>
          </a:p>
          <a:p>
            <a:pPr lvl="1"/>
            <a:r>
              <a:t>Imagine having to visit an Amazon office to get a secret key in order to shop online...</a:t>
            </a:r>
          </a:p>
        </p:txBody>
      </p:sp>
    </p:spTree>
    <p:extLst>
      <p:ext uri="{BB962C8B-B14F-4D97-AF65-F5344CB8AC3E}">
        <p14:creationId xmlns:p14="http://schemas.microsoft.com/office/powerpoint/2010/main" val="3685904449"/>
      </p:ext>
    </p:extLst>
  </p:cSld>
  <p:clrMapOvr>
    <a:masterClrMapping/>
  </p:clrMapOvr>
  <p:transition spd="slow"/>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Shape 173"/>
          <p:cNvSpPr>
            <a:spLocks noGrp="1"/>
          </p:cNvSpPr>
          <p:nvPr>
            <p:ph type="title"/>
          </p:nvPr>
        </p:nvSpPr>
        <p:spPr>
          <a:prstGeom prst="rect">
            <a:avLst/>
          </a:prstGeom>
        </p:spPr>
        <p:txBody>
          <a:bodyPr/>
          <a:lstStyle>
            <a:lvl1pPr defTabSz="560831">
              <a:defRPr sz="7679"/>
            </a:lvl1pPr>
          </a:lstStyle>
          <a:p>
            <a:r>
              <a:t>Public Key Cryptography</a:t>
            </a:r>
          </a:p>
        </p:txBody>
      </p:sp>
      <p:sp>
        <p:nvSpPr>
          <p:cNvPr id="174" name="Shape 174"/>
          <p:cNvSpPr>
            <a:spLocks noGrp="1"/>
          </p:cNvSpPr>
          <p:nvPr>
            <p:ph type="body" idx="1"/>
          </p:nvPr>
        </p:nvSpPr>
        <p:spPr>
          <a:prstGeom prst="rect">
            <a:avLst/>
          </a:prstGeom>
        </p:spPr>
        <p:txBody>
          <a:bodyPr/>
          <a:lstStyle/>
          <a:p>
            <a:r>
              <a:rPr dirty="0"/>
              <a:t>Instead of a single secret key, we now have a key with two parts: a public key and a private key</a:t>
            </a:r>
          </a:p>
          <a:p>
            <a:pPr lvl="1"/>
            <a:r>
              <a:rPr dirty="0"/>
              <a:t>E(</a:t>
            </a:r>
            <a:r>
              <a:rPr dirty="0" err="1"/>
              <a:t>PubKey</a:t>
            </a:r>
            <a:r>
              <a:rPr dirty="0"/>
              <a:t>, Data) = Encrypted Data</a:t>
            </a:r>
          </a:p>
          <a:p>
            <a:pPr lvl="1"/>
            <a:r>
              <a:rPr dirty="0"/>
              <a:t>D(</a:t>
            </a:r>
            <a:r>
              <a:rPr dirty="0" err="1"/>
              <a:t>PrivKey</a:t>
            </a:r>
            <a:r>
              <a:rPr dirty="0"/>
              <a:t>, Data) = </a:t>
            </a:r>
            <a:r>
              <a:rPr lang="en-US" dirty="0"/>
              <a:t>Decrypted </a:t>
            </a:r>
            <a:r>
              <a:rPr dirty="0"/>
              <a:t>Data</a:t>
            </a:r>
            <a:r>
              <a:rPr lang="en-US" dirty="0"/>
              <a:t> or Data</a:t>
            </a:r>
            <a:endParaRPr dirty="0"/>
          </a:p>
          <a:p>
            <a:pPr lvl="1">
              <a:defRPr b="1">
                <a:latin typeface="Helvetica"/>
                <a:ea typeface="Helvetica"/>
                <a:cs typeface="Helvetica"/>
                <a:sym typeface="Helvetica"/>
              </a:defRPr>
            </a:pPr>
            <a:r>
              <a:rPr dirty="0"/>
              <a:t>D(</a:t>
            </a:r>
            <a:r>
              <a:rPr dirty="0" err="1"/>
              <a:t>PrivKey</a:t>
            </a:r>
            <a:r>
              <a:rPr dirty="0"/>
              <a:t>, E(</a:t>
            </a:r>
            <a:r>
              <a:rPr dirty="0" err="1"/>
              <a:t>PubKey</a:t>
            </a:r>
            <a:r>
              <a:rPr dirty="0"/>
              <a:t>, Data)) = Data</a:t>
            </a:r>
          </a:p>
          <a:p>
            <a:r>
              <a:rPr dirty="0"/>
              <a:t>So now to communicate securely, we just need to know someone's private key</a:t>
            </a:r>
          </a:p>
        </p:txBody>
      </p:sp>
    </p:spTree>
    <p:extLst>
      <p:ext uri="{BB962C8B-B14F-4D97-AF65-F5344CB8AC3E}">
        <p14:creationId xmlns:p14="http://schemas.microsoft.com/office/powerpoint/2010/main" val="4067871858"/>
      </p:ext>
    </p:extLst>
  </p:cSld>
  <p:clrMapOvr>
    <a:masterClrMapping/>
  </p:clrMapOvr>
  <p:transition spd="slow"/>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Shape 176"/>
          <p:cNvSpPr>
            <a:spLocks noGrp="1"/>
          </p:cNvSpPr>
          <p:nvPr>
            <p:ph type="title"/>
          </p:nvPr>
        </p:nvSpPr>
        <p:spPr>
          <a:prstGeom prst="rect">
            <a:avLst/>
          </a:prstGeom>
        </p:spPr>
        <p:txBody>
          <a:bodyPr/>
          <a:lstStyle>
            <a:lvl1pPr defTabSz="490727">
              <a:defRPr sz="6719"/>
            </a:lvl1pPr>
          </a:lstStyle>
          <a:p>
            <a:r>
              <a:t>Public Key Crypto Algorithms</a:t>
            </a:r>
          </a:p>
        </p:txBody>
      </p:sp>
      <p:sp>
        <p:nvSpPr>
          <p:cNvPr id="177" name="Shape 177"/>
          <p:cNvSpPr>
            <a:spLocks noGrp="1"/>
          </p:cNvSpPr>
          <p:nvPr>
            <p:ph type="body" idx="1"/>
          </p:nvPr>
        </p:nvSpPr>
        <p:spPr>
          <a:xfrm>
            <a:off x="952500" y="2609850"/>
            <a:ext cx="11099800" cy="6286500"/>
          </a:xfrm>
          <a:prstGeom prst="rect">
            <a:avLst/>
          </a:prstGeom>
        </p:spPr>
        <p:txBody>
          <a:bodyPr/>
          <a:lstStyle/>
          <a:p>
            <a:r>
              <a:t>Some examples:</a:t>
            </a:r>
          </a:p>
          <a:p>
            <a:pPr lvl="1"/>
            <a:r>
              <a:t>RSA (1977)</a:t>
            </a:r>
          </a:p>
          <a:p>
            <a:pPr lvl="1"/>
            <a:r>
              <a:t>Elliptic Curve Algorithms</a:t>
            </a:r>
          </a:p>
        </p:txBody>
      </p:sp>
    </p:spTree>
    <p:extLst>
      <p:ext uri="{BB962C8B-B14F-4D97-AF65-F5344CB8AC3E}">
        <p14:creationId xmlns:p14="http://schemas.microsoft.com/office/powerpoint/2010/main" val="3696503355"/>
      </p:ext>
    </p:extLst>
  </p:cSld>
  <p:clrMapOvr>
    <a:masterClrMapping/>
  </p:clrMapOvr>
  <p:transition spd="slow"/>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a:spLocks noGrp="1"/>
          </p:cNvSpPr>
          <p:nvPr>
            <p:ph type="title"/>
          </p:nvPr>
        </p:nvSpPr>
        <p:spPr>
          <a:prstGeom prst="rect">
            <a:avLst/>
          </a:prstGeom>
        </p:spPr>
        <p:txBody>
          <a:bodyPr/>
          <a:lstStyle/>
          <a:p>
            <a:r>
              <a:t>Key Exchange</a:t>
            </a:r>
          </a:p>
        </p:txBody>
      </p:sp>
      <p:sp>
        <p:nvSpPr>
          <p:cNvPr id="180" name="Shape 180"/>
          <p:cNvSpPr>
            <a:spLocks noGrp="1"/>
          </p:cNvSpPr>
          <p:nvPr>
            <p:ph type="body" idx="1"/>
          </p:nvPr>
        </p:nvSpPr>
        <p:spPr>
          <a:prstGeom prst="rect">
            <a:avLst/>
          </a:prstGeom>
        </p:spPr>
        <p:txBody>
          <a:bodyPr/>
          <a:lstStyle/>
          <a:p>
            <a:r>
              <a:t>A slightly different twist on this: can we use only public communications to allow two people to agree on a secret key?</a:t>
            </a:r>
          </a:p>
          <a:p>
            <a:r>
              <a:t>Surprisingly, the answer is yes!</a:t>
            </a:r>
          </a:p>
          <a:p>
            <a:r>
              <a:t>Whitfield Diffie and Martin Hellman first showed this was possible in 1976</a:t>
            </a:r>
          </a:p>
        </p:txBody>
      </p:sp>
    </p:spTree>
    <p:extLst>
      <p:ext uri="{BB962C8B-B14F-4D97-AF65-F5344CB8AC3E}">
        <p14:creationId xmlns:p14="http://schemas.microsoft.com/office/powerpoint/2010/main" val="1411622860"/>
      </p:ext>
    </p:extLst>
  </p:cSld>
  <p:clrMapOvr>
    <a:masterClrMapping/>
  </p:clrMapOvr>
  <p:transition spd="slow"/>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Shape 182"/>
          <p:cNvSpPr>
            <a:spLocks noGrp="1"/>
          </p:cNvSpPr>
          <p:nvPr>
            <p:ph type="title"/>
          </p:nvPr>
        </p:nvSpPr>
        <p:spPr>
          <a:prstGeom prst="rect">
            <a:avLst/>
          </a:prstGeom>
        </p:spPr>
        <p:txBody>
          <a:bodyPr/>
          <a:lstStyle>
            <a:lvl1pPr defTabSz="543305">
              <a:defRPr sz="7440"/>
            </a:lvl1pPr>
          </a:lstStyle>
          <a:p>
            <a:r>
              <a:t>Diffie-Hellman by Analogy</a:t>
            </a:r>
          </a:p>
        </p:txBody>
      </p:sp>
      <p:sp>
        <p:nvSpPr>
          <p:cNvPr id="183" name="Shape 183"/>
          <p:cNvSpPr/>
          <p:nvPr/>
        </p:nvSpPr>
        <p:spPr>
          <a:xfrm>
            <a:off x="2086610" y="9093200"/>
            <a:ext cx="8831581" cy="4826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500"/>
            </a:lvl1pPr>
          </a:lstStyle>
          <a:p>
            <a:r>
              <a:t>A.J. Han Vinck, Introduction to public key cryptography, p. 16</a:t>
            </a:r>
          </a:p>
        </p:txBody>
      </p:sp>
      <p:pic>
        <p:nvPicPr>
          <p:cNvPr id="184" name="pasted-image.png"/>
          <p:cNvPicPr>
            <a:picLocks noChangeAspect="1"/>
          </p:cNvPicPr>
          <p:nvPr/>
        </p:nvPicPr>
        <p:blipFill>
          <a:blip r:embed="rId2">
            <a:extLst/>
          </a:blip>
          <a:stretch>
            <a:fillRect/>
          </a:stretch>
        </p:blipFill>
        <p:spPr>
          <a:xfrm>
            <a:off x="4540448" y="2573173"/>
            <a:ext cx="3923904" cy="5890450"/>
          </a:xfrm>
          <a:prstGeom prst="rect">
            <a:avLst/>
          </a:prstGeom>
          <a:ln w="12700">
            <a:miter lim="400000"/>
          </a:ln>
        </p:spPr>
      </p:pic>
    </p:spTree>
    <p:extLst>
      <p:ext uri="{BB962C8B-B14F-4D97-AF65-F5344CB8AC3E}">
        <p14:creationId xmlns:p14="http://schemas.microsoft.com/office/powerpoint/2010/main" val="1624382528"/>
      </p:ext>
    </p:extLst>
  </p:cSld>
  <p:clrMapOvr>
    <a:masterClrMapping/>
  </p:clrMapOvr>
  <p:transition spd="slow"/>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a:spLocks noGrp="1"/>
          </p:cNvSpPr>
          <p:nvPr>
            <p:ph type="title"/>
          </p:nvPr>
        </p:nvSpPr>
        <p:spPr>
          <a:prstGeom prst="rect">
            <a:avLst/>
          </a:prstGeom>
        </p:spPr>
        <p:txBody>
          <a:bodyPr/>
          <a:lstStyle/>
          <a:p>
            <a:r>
              <a:t>Hash Functions</a:t>
            </a:r>
          </a:p>
        </p:txBody>
      </p:sp>
      <p:sp>
        <p:nvSpPr>
          <p:cNvPr id="187" name="Shape 187"/>
          <p:cNvSpPr>
            <a:spLocks noGrp="1"/>
          </p:cNvSpPr>
          <p:nvPr>
            <p:ph type="body" idx="1"/>
          </p:nvPr>
        </p:nvSpPr>
        <p:spPr>
          <a:prstGeom prst="rect">
            <a:avLst/>
          </a:prstGeom>
        </p:spPr>
        <p:txBody>
          <a:bodyPr>
            <a:normAutofit lnSpcReduction="10000"/>
          </a:bodyPr>
          <a:lstStyle/>
          <a:p>
            <a:pPr marL="342264" indent="-342264" defTabSz="449833">
              <a:spcBef>
                <a:spcPts val="3200"/>
              </a:spcBef>
              <a:defRPr sz="2772"/>
            </a:pPr>
            <a:r>
              <a:t>We saw before that one-way functions can let us do useful things like store capabilities</a:t>
            </a:r>
          </a:p>
          <a:p>
            <a:pPr marL="342264" indent="-342264" defTabSz="449833">
              <a:spcBef>
                <a:spcPts val="3200"/>
              </a:spcBef>
              <a:defRPr sz="2772"/>
            </a:pPr>
            <a:r>
              <a:t>Basic idea: Hash(x) = y</a:t>
            </a:r>
          </a:p>
          <a:p>
            <a:pPr marL="684529" lvl="1" indent="-342264" defTabSz="449833">
              <a:spcBef>
                <a:spcPts val="3200"/>
              </a:spcBef>
              <a:defRPr sz="2772"/>
            </a:pPr>
            <a:r>
              <a:rPr b="1">
                <a:latin typeface="Helvetica"/>
                <a:ea typeface="Helvetica"/>
                <a:cs typeface="Helvetica"/>
                <a:sym typeface="Helvetica"/>
              </a:rPr>
              <a:t>Preimage resistance: </a:t>
            </a:r>
            <a:r>
              <a:t>It should be very difficult to take y and figure out x</a:t>
            </a:r>
          </a:p>
          <a:p>
            <a:pPr marL="684529" lvl="1" indent="-342264" defTabSz="449833">
              <a:spcBef>
                <a:spcPts val="3200"/>
              </a:spcBef>
              <a:defRPr sz="2772"/>
            </a:pPr>
            <a:r>
              <a:rPr b="1">
                <a:latin typeface="Helvetica"/>
                <a:ea typeface="Helvetica"/>
                <a:cs typeface="Helvetica"/>
                <a:sym typeface="Helvetica"/>
              </a:rPr>
              <a:t>Second preimage resistance:</a:t>
            </a:r>
            <a:r>
              <a:t> It should be very difficult to find another value z where Hash(z) = y</a:t>
            </a:r>
          </a:p>
          <a:p>
            <a:pPr marL="684529" lvl="1" indent="-342264" defTabSz="449833">
              <a:spcBef>
                <a:spcPts val="3200"/>
              </a:spcBef>
              <a:defRPr sz="2772"/>
            </a:pPr>
            <a:r>
              <a:rPr b="1">
                <a:latin typeface="Helvetica"/>
                <a:ea typeface="Helvetica"/>
                <a:cs typeface="Helvetica"/>
                <a:sym typeface="Helvetica"/>
              </a:rPr>
              <a:t>Collision resistance:</a:t>
            </a:r>
            <a:r>
              <a:t> It should be very difficult to find x1 and x2 such that Hash(x1) = Hash(x2)</a:t>
            </a:r>
          </a:p>
          <a:p>
            <a:pPr marL="342264" indent="-342264" defTabSz="449833">
              <a:spcBef>
                <a:spcPts val="3200"/>
              </a:spcBef>
              <a:defRPr sz="2772"/>
            </a:pPr>
            <a:r>
              <a:t>Examples: MD5, SHA-1, SHA-3</a:t>
            </a:r>
          </a:p>
        </p:txBody>
      </p:sp>
    </p:spTree>
    <p:extLst>
      <p:ext uri="{BB962C8B-B14F-4D97-AF65-F5344CB8AC3E}">
        <p14:creationId xmlns:p14="http://schemas.microsoft.com/office/powerpoint/2010/main" val="605830812"/>
      </p:ext>
    </p:extLst>
  </p:cSld>
  <p:clrMapOvr>
    <a:masterClrMapping/>
  </p:clrMapOvr>
  <p:transition spd="slow"/>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Shape 189"/>
          <p:cNvSpPr>
            <a:spLocks noGrp="1"/>
          </p:cNvSpPr>
          <p:nvPr>
            <p:ph type="title"/>
          </p:nvPr>
        </p:nvSpPr>
        <p:spPr>
          <a:prstGeom prst="rect">
            <a:avLst/>
          </a:prstGeom>
        </p:spPr>
        <p:txBody>
          <a:bodyPr/>
          <a:lstStyle/>
          <a:p>
            <a:r>
              <a:t>Authentication</a:t>
            </a:r>
          </a:p>
        </p:txBody>
      </p:sp>
      <p:sp>
        <p:nvSpPr>
          <p:cNvPr id="190" name="Shape 190"/>
          <p:cNvSpPr>
            <a:spLocks noGrp="1"/>
          </p:cNvSpPr>
          <p:nvPr>
            <p:ph type="body" idx="1"/>
          </p:nvPr>
        </p:nvSpPr>
        <p:spPr>
          <a:prstGeom prst="rect">
            <a:avLst/>
          </a:prstGeom>
        </p:spPr>
        <p:txBody>
          <a:bodyPr/>
          <a:lstStyle/>
          <a:p>
            <a:r>
              <a:t>To prove you are who you say you are, we usually use one of three things:</a:t>
            </a:r>
          </a:p>
          <a:p>
            <a:pPr lvl="1"/>
            <a:r>
              <a:t>Something you know</a:t>
            </a:r>
          </a:p>
          <a:p>
            <a:pPr lvl="1"/>
            <a:r>
              <a:t>Something you have</a:t>
            </a:r>
          </a:p>
          <a:p>
            <a:pPr lvl="1"/>
            <a:r>
              <a:t>Something you are</a:t>
            </a:r>
          </a:p>
        </p:txBody>
      </p:sp>
    </p:spTree>
    <p:extLst>
      <p:ext uri="{BB962C8B-B14F-4D97-AF65-F5344CB8AC3E}">
        <p14:creationId xmlns:p14="http://schemas.microsoft.com/office/powerpoint/2010/main" val="3949583300"/>
      </p:ext>
    </p:extLst>
  </p:cSld>
  <p:clrMapOvr>
    <a:masterClrMapping/>
  </p:clrMapOvr>
  <p:transition spd="slow"/>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Shape 192"/>
          <p:cNvSpPr>
            <a:spLocks noGrp="1"/>
          </p:cNvSpPr>
          <p:nvPr>
            <p:ph type="title"/>
          </p:nvPr>
        </p:nvSpPr>
        <p:spPr>
          <a:prstGeom prst="rect">
            <a:avLst/>
          </a:prstGeom>
        </p:spPr>
        <p:txBody>
          <a:bodyPr/>
          <a:lstStyle/>
          <a:p>
            <a:r>
              <a:t>Passwords</a:t>
            </a:r>
          </a:p>
        </p:txBody>
      </p:sp>
      <p:sp>
        <p:nvSpPr>
          <p:cNvPr id="193" name="Shape 193"/>
          <p:cNvSpPr>
            <a:spLocks noGrp="1"/>
          </p:cNvSpPr>
          <p:nvPr>
            <p:ph type="body" idx="1"/>
          </p:nvPr>
        </p:nvSpPr>
        <p:spPr>
          <a:prstGeom prst="rect">
            <a:avLst/>
          </a:prstGeom>
        </p:spPr>
        <p:txBody>
          <a:bodyPr/>
          <a:lstStyle/>
          <a:p>
            <a:r>
              <a:t>"Something you know" – one of the simplest and oldest forms of authentication, and still ubiquitous</a:t>
            </a:r>
          </a:p>
          <a:p>
            <a:r>
              <a:t>Generally easy to change</a:t>
            </a:r>
          </a:p>
          <a:p>
            <a:r>
              <a:t>Very easy to implement, since you can just ask for a short string and compare it with the one you have stored</a:t>
            </a:r>
          </a:p>
        </p:txBody>
      </p:sp>
    </p:spTree>
    <p:extLst>
      <p:ext uri="{BB962C8B-B14F-4D97-AF65-F5344CB8AC3E}">
        <p14:creationId xmlns:p14="http://schemas.microsoft.com/office/powerpoint/2010/main" val="3357290705"/>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a:spLocks noGrp="1"/>
          </p:cNvSpPr>
          <p:nvPr>
            <p:ph type="title"/>
          </p:nvPr>
        </p:nvSpPr>
        <p:spPr>
          <a:prstGeom prst="rect">
            <a:avLst/>
          </a:prstGeom>
        </p:spPr>
        <p:txBody>
          <a:bodyPr/>
          <a:lstStyle/>
          <a:p>
            <a:r>
              <a:t>Threat Modeling</a:t>
            </a:r>
          </a:p>
        </p:txBody>
      </p:sp>
      <p:sp>
        <p:nvSpPr>
          <p:cNvPr id="132" name="Shape 132"/>
          <p:cNvSpPr>
            <a:spLocks noGrp="1"/>
          </p:cNvSpPr>
          <p:nvPr>
            <p:ph type="body" idx="1"/>
          </p:nvPr>
        </p:nvSpPr>
        <p:spPr>
          <a:prstGeom prst="rect">
            <a:avLst/>
          </a:prstGeom>
        </p:spPr>
        <p:txBody>
          <a:bodyPr/>
          <a:lstStyle/>
          <a:p>
            <a:r>
              <a:t>It usually doesn't make sense to talk about a system being "secure" or "insecure"</a:t>
            </a:r>
          </a:p>
          <a:p>
            <a:r>
              <a:t>Instead, we need to be more precise:</a:t>
            </a:r>
          </a:p>
          <a:p>
            <a:pPr lvl="1"/>
            <a:r>
              <a:t>What are we trying to protect?</a:t>
            </a:r>
          </a:p>
          <a:p>
            <a:pPr lvl="1"/>
            <a:r>
              <a:t>Who do we need to protect against? What are their capabilities?</a:t>
            </a:r>
          </a:p>
        </p:txBody>
      </p:sp>
    </p:spTree>
    <p:extLst>
      <p:ext uri="{BB962C8B-B14F-4D97-AF65-F5344CB8AC3E}">
        <p14:creationId xmlns:p14="http://schemas.microsoft.com/office/powerpoint/2010/main" val="489823071"/>
      </p:ext>
    </p:extLst>
  </p:cSld>
  <p:clrMapOvr>
    <a:masterClrMapping/>
  </p:clrMapOvr>
  <p:transition spd="slow"/>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5" name="pasted-image.png"/>
          <p:cNvPicPr>
            <a:picLocks noChangeAspect="1"/>
          </p:cNvPicPr>
          <p:nvPr/>
        </p:nvPicPr>
        <p:blipFill>
          <a:blip r:embed="rId2">
            <a:extLst/>
          </a:blip>
          <a:stretch>
            <a:fillRect/>
          </a:stretch>
        </p:blipFill>
        <p:spPr>
          <a:xfrm>
            <a:off x="1803400" y="1060450"/>
            <a:ext cx="9398000" cy="7632700"/>
          </a:xfrm>
          <a:prstGeom prst="rect">
            <a:avLst/>
          </a:prstGeom>
          <a:ln w="12700">
            <a:miter lim="400000"/>
          </a:ln>
        </p:spPr>
      </p:pic>
    </p:spTree>
    <p:extLst>
      <p:ext uri="{BB962C8B-B14F-4D97-AF65-F5344CB8AC3E}">
        <p14:creationId xmlns:p14="http://schemas.microsoft.com/office/powerpoint/2010/main" val="2451945784"/>
      </p:ext>
    </p:extLst>
  </p:cSld>
  <p:clrMapOvr>
    <a:masterClrMapping/>
  </p:clrMapOvr>
  <p:transition spd="slow"/>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p:cNvSpPr>
          <p:nvPr>
            <p:ph type="title"/>
          </p:nvPr>
        </p:nvSpPr>
        <p:spPr>
          <a:prstGeom prst="rect">
            <a:avLst/>
          </a:prstGeom>
        </p:spPr>
        <p:txBody>
          <a:bodyPr/>
          <a:lstStyle/>
          <a:p>
            <a:r>
              <a:t>Password Storage</a:t>
            </a:r>
          </a:p>
        </p:txBody>
      </p:sp>
      <p:sp>
        <p:nvSpPr>
          <p:cNvPr id="198" name="Shape 198"/>
          <p:cNvSpPr>
            <a:spLocks noGrp="1"/>
          </p:cNvSpPr>
          <p:nvPr>
            <p:ph type="body" idx="1"/>
          </p:nvPr>
        </p:nvSpPr>
        <p:spPr>
          <a:prstGeom prst="rect">
            <a:avLst/>
          </a:prstGeom>
        </p:spPr>
        <p:txBody>
          <a:bodyPr/>
          <a:lstStyle/>
          <a:p>
            <a:r>
              <a:t>It's generally a bad idea to store passwords directly</a:t>
            </a:r>
          </a:p>
          <a:p>
            <a:r>
              <a:t>If someone gets ahold of the password file, they can read all passwords</a:t>
            </a:r>
          </a:p>
          <a:p>
            <a:r>
              <a:t>This is particularly bad since people tend to re-use their passwords in multiple places...</a:t>
            </a:r>
          </a:p>
        </p:txBody>
      </p:sp>
    </p:spTree>
    <p:extLst>
      <p:ext uri="{BB962C8B-B14F-4D97-AF65-F5344CB8AC3E}">
        <p14:creationId xmlns:p14="http://schemas.microsoft.com/office/powerpoint/2010/main" val="2679518344"/>
      </p:ext>
    </p:extLst>
  </p:cSld>
  <p:clrMapOvr>
    <a:masterClrMapping/>
  </p:clrMapOvr>
  <p:transition spd="slow"/>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a:spLocks noGrp="1"/>
          </p:cNvSpPr>
          <p:nvPr>
            <p:ph type="title"/>
          </p:nvPr>
        </p:nvSpPr>
        <p:spPr>
          <a:prstGeom prst="rect">
            <a:avLst/>
          </a:prstGeom>
        </p:spPr>
        <p:txBody>
          <a:bodyPr/>
          <a:lstStyle/>
          <a:p>
            <a:r>
              <a:t>Password Storage</a:t>
            </a:r>
          </a:p>
        </p:txBody>
      </p:sp>
      <p:sp>
        <p:nvSpPr>
          <p:cNvPr id="201" name="Shape 201"/>
          <p:cNvSpPr>
            <a:spLocks noGrp="1"/>
          </p:cNvSpPr>
          <p:nvPr>
            <p:ph type="body" idx="1"/>
          </p:nvPr>
        </p:nvSpPr>
        <p:spPr>
          <a:prstGeom prst="rect">
            <a:avLst/>
          </a:prstGeom>
        </p:spPr>
        <p:txBody>
          <a:bodyPr/>
          <a:lstStyle/>
          <a:p>
            <a:pPr marL="391159" indent="-391159" defTabSz="514095">
              <a:spcBef>
                <a:spcPts val="3600"/>
              </a:spcBef>
              <a:defRPr sz="3168"/>
            </a:pPr>
            <a:r>
              <a:t>Instead, we use a cryptographic hash function on the password</a:t>
            </a:r>
          </a:p>
          <a:p>
            <a:pPr marL="391159" indent="-391159" defTabSz="514095">
              <a:spcBef>
                <a:spcPts val="3600"/>
              </a:spcBef>
              <a:defRPr sz="3168"/>
            </a:pPr>
            <a:r>
              <a:t>We compute (for example):</a:t>
            </a:r>
          </a:p>
          <a:p>
            <a:pPr marL="782319" lvl="1" indent="-391159" defTabSz="514095">
              <a:spcBef>
                <a:spcPts val="3600"/>
              </a:spcBef>
              <a:defRPr sz="3168"/>
            </a:pPr>
            <a:r>
              <a:t>SHA1("goodpassword") = 7e5ce399fbe3713ec7f6aae370448cdf990f0aaa</a:t>
            </a:r>
          </a:p>
          <a:p>
            <a:pPr marL="391159" indent="-391159" defTabSz="514095">
              <a:spcBef>
                <a:spcPts val="3600"/>
              </a:spcBef>
              <a:defRPr sz="3168"/>
            </a:pPr>
            <a:r>
              <a:t>Then we only store 7e5ce399fbe3713ec7f6aae370448cdf990f0aaa</a:t>
            </a:r>
          </a:p>
          <a:p>
            <a:pPr marL="391159" indent="-391159" defTabSz="514095">
              <a:spcBef>
                <a:spcPts val="3600"/>
              </a:spcBef>
              <a:defRPr sz="3168"/>
            </a:pPr>
            <a:r>
              <a:t>Now to check the password someone entered, we hash it and compare the hashes instead</a:t>
            </a:r>
          </a:p>
        </p:txBody>
      </p:sp>
    </p:spTree>
    <p:extLst>
      <p:ext uri="{BB962C8B-B14F-4D97-AF65-F5344CB8AC3E}">
        <p14:creationId xmlns:p14="http://schemas.microsoft.com/office/powerpoint/2010/main" val="4025866771"/>
      </p:ext>
    </p:extLst>
  </p:cSld>
  <p:clrMapOvr>
    <a:masterClrMapping/>
  </p:clrMapOvr>
  <p:transition spd="slow"/>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Shape 203"/>
          <p:cNvSpPr>
            <a:spLocks noGrp="1"/>
          </p:cNvSpPr>
          <p:nvPr>
            <p:ph type="title"/>
          </p:nvPr>
        </p:nvSpPr>
        <p:spPr>
          <a:prstGeom prst="rect">
            <a:avLst/>
          </a:prstGeom>
        </p:spPr>
        <p:txBody>
          <a:bodyPr/>
          <a:lstStyle>
            <a:lvl1pPr defTabSz="514095">
              <a:defRPr sz="7040"/>
            </a:lvl1pPr>
          </a:lstStyle>
          <a:p>
            <a:r>
              <a:t>How Passwords are Broken</a:t>
            </a:r>
          </a:p>
        </p:txBody>
      </p:sp>
      <p:sp>
        <p:nvSpPr>
          <p:cNvPr id="204" name="Shape 204"/>
          <p:cNvSpPr>
            <a:spLocks noGrp="1"/>
          </p:cNvSpPr>
          <p:nvPr>
            <p:ph type="body" idx="1"/>
          </p:nvPr>
        </p:nvSpPr>
        <p:spPr>
          <a:prstGeom prst="rect">
            <a:avLst/>
          </a:prstGeom>
        </p:spPr>
        <p:txBody>
          <a:bodyPr/>
          <a:lstStyle/>
          <a:p>
            <a:pPr marL="391159" indent="-391159" defTabSz="514095">
              <a:spcBef>
                <a:spcPts val="3600"/>
              </a:spcBef>
              <a:defRPr sz="3168"/>
            </a:pPr>
            <a:r>
              <a:t>Assuming they only have a file with password hashes, how can an attacker find out the original passwords?</a:t>
            </a:r>
          </a:p>
          <a:p>
            <a:pPr marL="391159" indent="-391159" defTabSz="514095">
              <a:spcBef>
                <a:spcPts val="3600"/>
              </a:spcBef>
              <a:defRPr sz="3168"/>
            </a:pPr>
            <a:r>
              <a:t>Password hashes nowadays are broken primarily in two ways:</a:t>
            </a:r>
          </a:p>
          <a:p>
            <a:pPr marL="782319" lvl="1" indent="-391159" defTabSz="514095">
              <a:spcBef>
                <a:spcPts val="3600"/>
              </a:spcBef>
              <a:defRPr sz="3168" b="1">
                <a:latin typeface="Helvetica"/>
                <a:ea typeface="Helvetica"/>
                <a:cs typeface="Helvetica"/>
                <a:sym typeface="Helvetica"/>
              </a:defRPr>
            </a:pPr>
            <a:r>
              <a:t>Precomputation</a:t>
            </a:r>
            <a:r>
              <a:rPr b="0">
                <a:latin typeface="+mn-lt"/>
                <a:ea typeface="+mn-ea"/>
                <a:cs typeface="+mn-cs"/>
                <a:sym typeface="Helvetica Light"/>
              </a:rPr>
              <a:t>: Spend a lot of time beforehand computing the hash of every possible password, then just look up each hash in your table</a:t>
            </a:r>
          </a:p>
          <a:p>
            <a:pPr marL="782319" lvl="1" indent="-391159" defTabSz="514095">
              <a:spcBef>
                <a:spcPts val="3600"/>
              </a:spcBef>
              <a:defRPr sz="3168" b="1">
                <a:latin typeface="Helvetica"/>
                <a:ea typeface="Helvetica"/>
                <a:cs typeface="Helvetica"/>
                <a:sym typeface="Helvetica"/>
              </a:defRPr>
            </a:pPr>
            <a:r>
              <a:t>Dictionary Attacks</a:t>
            </a:r>
            <a:r>
              <a:rPr b="0">
                <a:latin typeface="+mn-lt"/>
                <a:ea typeface="+mn-ea"/>
                <a:cs typeface="+mn-cs"/>
                <a:sym typeface="Helvetica Light"/>
              </a:rPr>
              <a:t>: Guess the most common passwords (e.g. using a dictionary), hash them, and compare</a:t>
            </a:r>
          </a:p>
        </p:txBody>
      </p:sp>
    </p:spTree>
    <p:extLst>
      <p:ext uri="{BB962C8B-B14F-4D97-AF65-F5344CB8AC3E}">
        <p14:creationId xmlns:p14="http://schemas.microsoft.com/office/powerpoint/2010/main" val="3737400418"/>
      </p:ext>
    </p:extLst>
  </p:cSld>
  <p:clrMapOvr>
    <a:masterClrMapping/>
  </p:clrMapOvr>
  <p:transition spd="slow"/>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p:cNvSpPr>
          <p:nvPr>
            <p:ph type="title"/>
          </p:nvPr>
        </p:nvSpPr>
        <p:spPr>
          <a:prstGeom prst="rect">
            <a:avLst/>
          </a:prstGeom>
        </p:spPr>
        <p:txBody>
          <a:bodyPr/>
          <a:lstStyle/>
          <a:p>
            <a:r>
              <a:t>Password Salts</a:t>
            </a:r>
          </a:p>
        </p:txBody>
      </p:sp>
      <p:sp>
        <p:nvSpPr>
          <p:cNvPr id="207" name="Shape 207"/>
          <p:cNvSpPr>
            <a:spLocks noGrp="1"/>
          </p:cNvSpPr>
          <p:nvPr>
            <p:ph type="body" idx="1"/>
          </p:nvPr>
        </p:nvSpPr>
        <p:spPr>
          <a:prstGeom prst="rect">
            <a:avLst/>
          </a:prstGeom>
        </p:spPr>
        <p:txBody>
          <a:bodyPr/>
          <a:lstStyle/>
          <a:p>
            <a:pPr marL="364489" indent="-364489" defTabSz="479044">
              <a:spcBef>
                <a:spcPts val="3400"/>
              </a:spcBef>
              <a:defRPr sz="2952"/>
            </a:pPr>
            <a:r>
              <a:t>To avoid precomputation attacks, we can use a </a:t>
            </a:r>
            <a:r>
              <a:rPr i="1"/>
              <a:t>salt</a:t>
            </a:r>
          </a:p>
          <a:p>
            <a:pPr marL="364489" indent="-364489" defTabSz="479044">
              <a:spcBef>
                <a:spcPts val="3400"/>
              </a:spcBef>
              <a:defRPr sz="2952"/>
            </a:pPr>
            <a:r>
              <a:t>Instead of computing and storing Hash(Password), we instead:</a:t>
            </a:r>
          </a:p>
          <a:p>
            <a:pPr marL="728979" lvl="1" indent="-364489" defTabSz="479044">
              <a:spcBef>
                <a:spcPts val="3400"/>
              </a:spcBef>
              <a:defRPr sz="2952"/>
            </a:pPr>
            <a:r>
              <a:t>Generate a random string (a </a:t>
            </a:r>
            <a:r>
              <a:rPr b="1">
                <a:latin typeface="Helvetica"/>
                <a:ea typeface="Helvetica"/>
                <a:cs typeface="Helvetica"/>
                <a:sym typeface="Helvetica"/>
              </a:rPr>
              <a:t>salt</a:t>
            </a:r>
            <a:r>
              <a:t>)</a:t>
            </a:r>
          </a:p>
          <a:p>
            <a:pPr marL="728979" lvl="1" indent="-364489" defTabSz="479044">
              <a:spcBef>
                <a:spcPts val="3400"/>
              </a:spcBef>
              <a:defRPr sz="2952"/>
            </a:pPr>
            <a:r>
              <a:t>Compute Hash(Salt+Password)</a:t>
            </a:r>
          </a:p>
          <a:p>
            <a:pPr marL="728979" lvl="1" indent="-364489" defTabSz="479044">
              <a:spcBef>
                <a:spcPts val="3400"/>
              </a:spcBef>
              <a:defRPr sz="2952"/>
            </a:pPr>
            <a:r>
              <a:t>Store on disk Salt, Hash(Salt+Password)</a:t>
            </a:r>
          </a:p>
          <a:p>
            <a:pPr marL="364489" indent="-364489" defTabSz="479044">
              <a:spcBef>
                <a:spcPts val="3400"/>
              </a:spcBef>
              <a:defRPr sz="2952"/>
            </a:pPr>
            <a:r>
              <a:t>Now to do a precomputation, you have to store not just the hash of every possible password (hard but doable) but the hash of every possible password+salt (way too much space)</a:t>
            </a:r>
          </a:p>
        </p:txBody>
      </p:sp>
    </p:spTree>
    <p:extLst>
      <p:ext uri="{BB962C8B-B14F-4D97-AF65-F5344CB8AC3E}">
        <p14:creationId xmlns:p14="http://schemas.microsoft.com/office/powerpoint/2010/main" val="3114131023"/>
      </p:ext>
    </p:extLst>
  </p:cSld>
  <p:clrMapOvr>
    <a:masterClrMapping/>
  </p:clrMapOvr>
  <p:transition spd="slow"/>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Shape 209"/>
          <p:cNvSpPr>
            <a:spLocks noGrp="1"/>
          </p:cNvSpPr>
          <p:nvPr>
            <p:ph type="title"/>
          </p:nvPr>
        </p:nvSpPr>
        <p:spPr>
          <a:prstGeom prst="rect">
            <a:avLst/>
          </a:prstGeom>
        </p:spPr>
        <p:txBody>
          <a:bodyPr/>
          <a:lstStyle/>
          <a:p>
            <a:r>
              <a:t>UNIX Password Files</a:t>
            </a:r>
          </a:p>
        </p:txBody>
      </p:sp>
      <p:sp>
        <p:nvSpPr>
          <p:cNvPr id="210" name="Shape 210"/>
          <p:cNvSpPr>
            <a:spLocks noGrp="1"/>
          </p:cNvSpPr>
          <p:nvPr>
            <p:ph type="body" sz="quarter" idx="1"/>
          </p:nvPr>
        </p:nvSpPr>
        <p:spPr>
          <a:xfrm>
            <a:off x="952500" y="2171700"/>
            <a:ext cx="11099800" cy="1568947"/>
          </a:xfrm>
          <a:prstGeom prst="rect">
            <a:avLst/>
          </a:prstGeom>
        </p:spPr>
        <p:txBody>
          <a:bodyPr/>
          <a:lstStyle/>
          <a:p>
            <a:r>
              <a:t>UNIX password files are hashed and stored with salts:</a:t>
            </a:r>
          </a:p>
        </p:txBody>
      </p:sp>
      <p:pic>
        <p:nvPicPr>
          <p:cNvPr id="211" name="Screenshot 2015-12-02 09.43.10.png"/>
          <p:cNvPicPr>
            <a:picLocks noChangeAspect="1"/>
          </p:cNvPicPr>
          <p:nvPr/>
        </p:nvPicPr>
        <p:blipFill>
          <a:blip r:embed="rId2">
            <a:extLst/>
          </a:blip>
          <a:stretch>
            <a:fillRect/>
          </a:stretch>
        </p:blipFill>
        <p:spPr>
          <a:xfrm>
            <a:off x="1992974" y="3716221"/>
            <a:ext cx="9018852" cy="5775558"/>
          </a:xfrm>
          <a:prstGeom prst="rect">
            <a:avLst/>
          </a:prstGeom>
          <a:ln w="25400">
            <a:solidFill>
              <a:srgbClr val="000000"/>
            </a:solidFill>
            <a:miter lim="400000"/>
          </a:ln>
        </p:spPr>
      </p:pic>
    </p:spTree>
    <p:extLst>
      <p:ext uri="{BB962C8B-B14F-4D97-AF65-F5344CB8AC3E}">
        <p14:creationId xmlns:p14="http://schemas.microsoft.com/office/powerpoint/2010/main" val="2664330190"/>
      </p:ext>
    </p:extLst>
  </p:cSld>
  <p:clrMapOvr>
    <a:masterClrMapping/>
  </p:clrMapOvr>
  <p:transition spd="slow"/>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3" name="Screenshot 2015-12-02 09.43.10.png"/>
          <p:cNvPicPr>
            <a:picLocks noChangeAspect="1"/>
          </p:cNvPicPr>
          <p:nvPr/>
        </p:nvPicPr>
        <p:blipFill>
          <a:blip r:embed="rId2">
            <a:extLst/>
          </a:blip>
          <a:stretch>
            <a:fillRect/>
          </a:stretch>
        </p:blipFill>
        <p:spPr>
          <a:xfrm>
            <a:off x="1650074" y="2230321"/>
            <a:ext cx="9018852" cy="5775558"/>
          </a:xfrm>
          <a:prstGeom prst="rect">
            <a:avLst/>
          </a:prstGeom>
          <a:ln w="25400">
            <a:solidFill>
              <a:srgbClr val="000000"/>
            </a:solidFill>
            <a:miter lim="400000"/>
          </a:ln>
        </p:spPr>
      </p:pic>
      <p:sp>
        <p:nvSpPr>
          <p:cNvPr id="214" name="Shape 214"/>
          <p:cNvSpPr/>
          <p:nvPr/>
        </p:nvSpPr>
        <p:spPr>
          <a:xfrm>
            <a:off x="743892" y="4711700"/>
            <a:ext cx="11517016" cy="2590801"/>
          </a:xfrm>
          <a:prstGeom prst="rect">
            <a:avLst/>
          </a:prstGeom>
          <a:solidFill>
            <a:srgbClr val="FFFFFF"/>
          </a:solidFill>
          <a:ln w="25400">
            <a:solidFill>
              <a:srgbClr val="000000"/>
            </a:solidFill>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algn="l">
              <a:spcBef>
                <a:spcPts val="4200"/>
              </a:spcBef>
              <a:defRPr sz="1600"/>
            </a:pPr>
            <a:r>
              <a:rPr>
                <a:latin typeface="Menlo"/>
                <a:ea typeface="Menlo"/>
                <a:cs typeface="Menlo"/>
                <a:sym typeface="Menlo"/>
              </a:rPr>
              <a:t>Username: root</a:t>
            </a:r>
            <a:br>
              <a:rPr>
                <a:latin typeface="Menlo"/>
                <a:ea typeface="Menlo"/>
                <a:cs typeface="Menlo"/>
                <a:sym typeface="Menlo"/>
              </a:rPr>
            </a:br>
            <a:r>
              <a:rPr>
                <a:latin typeface="Menlo"/>
                <a:ea typeface="Menlo"/>
                <a:cs typeface="Menlo"/>
                <a:sym typeface="Menlo"/>
              </a:rPr>
              <a:t>Algorithm: 6</a:t>
            </a:r>
            <a:br>
              <a:rPr>
                <a:latin typeface="Menlo"/>
                <a:ea typeface="Menlo"/>
                <a:cs typeface="Menlo"/>
                <a:sym typeface="Menlo"/>
              </a:rPr>
            </a:br>
            <a:r>
              <a:rPr>
                <a:latin typeface="Menlo"/>
                <a:ea typeface="Menlo"/>
                <a:cs typeface="Menlo"/>
                <a:sym typeface="Menlo"/>
              </a:rPr>
              <a:t>Salt: zwbQpdwj</a:t>
            </a:r>
            <a:br>
              <a:rPr>
                <a:latin typeface="Menlo"/>
                <a:ea typeface="Menlo"/>
                <a:cs typeface="Menlo"/>
                <a:sym typeface="Menlo"/>
              </a:rPr>
            </a:br>
            <a:r>
              <a:rPr>
                <a:latin typeface="Menlo"/>
                <a:ea typeface="Menlo"/>
                <a:cs typeface="Menlo"/>
                <a:sym typeface="Menlo"/>
              </a:rPr>
              <a:t>Hash: fCm5uf.ySeVMyhjbke3R8b3dOIvVSiEWCioGsbmPTW.bxFLvwopnFRXiapp7QGsoljY6h8HeCYPEhppxgap.k1</a:t>
            </a:r>
          </a:p>
          <a:p>
            <a:pPr algn="l">
              <a:spcBef>
                <a:spcPts val="4200"/>
              </a:spcBef>
              <a:defRPr sz="1600"/>
            </a:pPr>
            <a:r>
              <a:rPr>
                <a:latin typeface="Menlo"/>
                <a:ea typeface="Menlo"/>
                <a:cs typeface="Menlo"/>
                <a:sym typeface="Menlo"/>
              </a:rPr>
              <a:t>Username: user</a:t>
            </a:r>
            <a:br>
              <a:rPr>
                <a:latin typeface="Menlo"/>
                <a:ea typeface="Menlo"/>
                <a:cs typeface="Menlo"/>
                <a:sym typeface="Menlo"/>
              </a:rPr>
            </a:br>
            <a:r>
              <a:rPr>
                <a:latin typeface="Menlo"/>
                <a:ea typeface="Menlo"/>
                <a:cs typeface="Menlo"/>
                <a:sym typeface="Menlo"/>
              </a:rPr>
              <a:t>Algorithm: 6</a:t>
            </a:r>
            <a:br>
              <a:rPr>
                <a:latin typeface="Menlo"/>
                <a:ea typeface="Menlo"/>
                <a:cs typeface="Menlo"/>
                <a:sym typeface="Menlo"/>
              </a:rPr>
            </a:br>
            <a:r>
              <a:rPr>
                <a:latin typeface="Menlo"/>
                <a:ea typeface="Menlo"/>
                <a:cs typeface="Menlo"/>
                <a:sym typeface="Menlo"/>
              </a:rPr>
              <a:t>Salt: iV4hiwG0</a:t>
            </a:r>
            <a:br>
              <a:rPr>
                <a:latin typeface="Menlo"/>
                <a:ea typeface="Menlo"/>
                <a:cs typeface="Menlo"/>
                <a:sym typeface="Menlo"/>
              </a:rPr>
            </a:br>
            <a:r>
              <a:rPr>
                <a:latin typeface="Menlo"/>
                <a:ea typeface="Menlo"/>
                <a:cs typeface="Menlo"/>
                <a:sym typeface="Menlo"/>
              </a:rPr>
              <a:t>Hash: 87SvjUC/Ixj0iTGjhdpf8Co8Wlu/nB5zP/mIut0ATd1lr/1VJgnH7nh8Eewdv3Sg8mG84DLMrkII93SZqoqZK/</a:t>
            </a:r>
          </a:p>
        </p:txBody>
      </p:sp>
    </p:spTree>
    <p:extLst>
      <p:ext uri="{BB962C8B-B14F-4D97-AF65-F5344CB8AC3E}">
        <p14:creationId xmlns:p14="http://schemas.microsoft.com/office/powerpoint/2010/main" val="2401132489"/>
      </p:ext>
    </p:extLst>
  </p:cSld>
  <p:clrMapOvr>
    <a:masterClrMapping/>
  </p:clrMapOvr>
  <p:transition spd="slow"/>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Shape 216"/>
          <p:cNvSpPr>
            <a:spLocks noGrp="1"/>
          </p:cNvSpPr>
          <p:nvPr>
            <p:ph type="title"/>
          </p:nvPr>
        </p:nvSpPr>
        <p:spPr>
          <a:prstGeom prst="rect">
            <a:avLst/>
          </a:prstGeom>
        </p:spPr>
        <p:txBody>
          <a:bodyPr/>
          <a:lstStyle>
            <a:lvl1pPr defTabSz="490727">
              <a:defRPr sz="6719"/>
            </a:lvl1pPr>
          </a:lstStyle>
          <a:p>
            <a:r>
              <a:rPr dirty="0"/>
              <a:t>Time- and Memory-Hard Password Hashing</a:t>
            </a:r>
          </a:p>
        </p:txBody>
      </p:sp>
      <p:sp>
        <p:nvSpPr>
          <p:cNvPr id="217" name="Shape 217"/>
          <p:cNvSpPr>
            <a:spLocks noGrp="1"/>
          </p:cNvSpPr>
          <p:nvPr>
            <p:ph type="body" idx="1"/>
          </p:nvPr>
        </p:nvSpPr>
        <p:spPr>
          <a:prstGeom prst="rect">
            <a:avLst/>
          </a:prstGeom>
        </p:spPr>
        <p:txBody>
          <a:bodyPr/>
          <a:lstStyle/>
          <a:p>
            <a:pPr marL="386715" indent="-386715" defTabSz="508254">
              <a:spcBef>
                <a:spcPts val="3600"/>
              </a:spcBef>
              <a:defRPr sz="3132"/>
            </a:pPr>
            <a:r>
              <a:rPr dirty="0"/>
              <a:t>Cryptographic hash functions were developed to be </a:t>
            </a:r>
            <a:r>
              <a:rPr i="1" dirty="0"/>
              <a:t>fast</a:t>
            </a:r>
          </a:p>
          <a:p>
            <a:pPr marL="386715" indent="-386715" defTabSz="508254">
              <a:spcBef>
                <a:spcPts val="3600"/>
              </a:spcBef>
              <a:defRPr sz="3132"/>
            </a:pPr>
            <a:r>
              <a:rPr dirty="0"/>
              <a:t>This is good for many uses of them, but bad for passwords: it lets an attacker try </a:t>
            </a:r>
            <a:r>
              <a:rPr b="1" dirty="0">
                <a:latin typeface="Helvetica"/>
                <a:ea typeface="Helvetica"/>
                <a:cs typeface="Helvetica"/>
                <a:sym typeface="Helvetica"/>
              </a:rPr>
              <a:t>billions</a:t>
            </a:r>
            <a:r>
              <a:rPr dirty="0"/>
              <a:t> of passwords per second</a:t>
            </a:r>
          </a:p>
          <a:p>
            <a:pPr marL="386715" indent="-386715" defTabSz="508254">
              <a:spcBef>
                <a:spcPts val="3600"/>
              </a:spcBef>
              <a:defRPr sz="3132"/>
            </a:pPr>
            <a:r>
              <a:rPr dirty="0"/>
              <a:t>To avoid this, people have developed hash algorithms that are deliberately very slow (and cannot be sped up)</a:t>
            </a:r>
          </a:p>
          <a:p>
            <a:pPr marL="773430" lvl="1" indent="-386715" defTabSz="508254">
              <a:spcBef>
                <a:spcPts val="3600"/>
              </a:spcBef>
              <a:defRPr sz="3132"/>
            </a:pPr>
            <a:r>
              <a:rPr dirty="0"/>
              <a:t>One example is </a:t>
            </a:r>
            <a:r>
              <a:rPr b="1" dirty="0" err="1">
                <a:latin typeface="Helvetica"/>
                <a:ea typeface="Helvetica"/>
                <a:cs typeface="Helvetica"/>
                <a:sym typeface="Helvetica"/>
              </a:rPr>
              <a:t>bcrypt</a:t>
            </a:r>
            <a:endParaRPr dirty="0"/>
          </a:p>
          <a:p>
            <a:pPr marL="386715" indent="-386715" defTabSz="508254">
              <a:spcBef>
                <a:spcPts val="3600"/>
              </a:spcBef>
              <a:defRPr sz="3132"/>
            </a:pPr>
            <a:r>
              <a:rPr dirty="0"/>
              <a:t>We may also want it to take a lot of memory</a:t>
            </a:r>
          </a:p>
          <a:p>
            <a:pPr marL="773430" lvl="1" indent="-386715" defTabSz="508254">
              <a:spcBef>
                <a:spcPts val="3600"/>
              </a:spcBef>
              <a:defRPr sz="3132"/>
            </a:pPr>
            <a:r>
              <a:rPr dirty="0"/>
              <a:t>A newer algorithm called </a:t>
            </a:r>
            <a:r>
              <a:rPr b="1" dirty="0" err="1">
                <a:latin typeface="Helvetica"/>
                <a:ea typeface="Helvetica"/>
                <a:cs typeface="Helvetica"/>
                <a:sym typeface="Helvetica"/>
              </a:rPr>
              <a:t>scrypt</a:t>
            </a:r>
            <a:r>
              <a:rPr dirty="0"/>
              <a:t> does this</a:t>
            </a:r>
          </a:p>
        </p:txBody>
      </p:sp>
    </p:spTree>
    <p:extLst>
      <p:ext uri="{BB962C8B-B14F-4D97-AF65-F5344CB8AC3E}">
        <p14:creationId xmlns:p14="http://schemas.microsoft.com/office/powerpoint/2010/main" val="3639626428"/>
      </p:ext>
    </p:extLst>
  </p:cSld>
  <p:clrMapOvr>
    <a:masterClrMapping/>
  </p:clrMapOvr>
  <p:transition spd="slow"/>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a:spLocks noGrp="1"/>
          </p:cNvSpPr>
          <p:nvPr>
            <p:ph type="title"/>
          </p:nvPr>
        </p:nvSpPr>
        <p:spPr>
          <a:prstGeom prst="rect">
            <a:avLst/>
          </a:prstGeom>
        </p:spPr>
        <p:txBody>
          <a:bodyPr/>
          <a:lstStyle/>
          <a:p>
            <a:r>
              <a:t>One-Time Passwords</a:t>
            </a:r>
          </a:p>
        </p:txBody>
      </p:sp>
      <p:sp>
        <p:nvSpPr>
          <p:cNvPr id="123" name="Shape 123"/>
          <p:cNvSpPr>
            <a:spLocks noGrp="1"/>
          </p:cNvSpPr>
          <p:nvPr>
            <p:ph type="body" idx="1"/>
          </p:nvPr>
        </p:nvSpPr>
        <p:spPr>
          <a:prstGeom prst="rect">
            <a:avLst/>
          </a:prstGeom>
        </p:spPr>
        <p:txBody>
          <a:bodyPr/>
          <a:lstStyle/>
          <a:p>
            <a:r>
              <a:t>An alternative to having a single password is to use a different password every time</a:t>
            </a:r>
          </a:p>
          <a:p>
            <a:r>
              <a:t>Even if an attacker eavesdrops on a connection and learns the password, it doesn't do them any good</a:t>
            </a:r>
          </a:p>
          <a:p>
            <a:r>
              <a:t>A password list can be exchanged securely (e.g., banks sometimes send them in the mail)</a:t>
            </a:r>
          </a:p>
        </p:txBody>
      </p:sp>
    </p:spTree>
    <p:extLst>
      <p:ext uri="{BB962C8B-B14F-4D97-AF65-F5344CB8AC3E}">
        <p14:creationId xmlns:p14="http://schemas.microsoft.com/office/powerpoint/2010/main" val="1292996910"/>
      </p:ext>
    </p:extLst>
  </p:cSld>
  <p:clrMapOvr>
    <a:masterClrMapping/>
  </p:clrMapOvr>
  <p:transition spd="slow"/>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5" name="pasted-image.jpg"/>
          <p:cNvPicPr>
            <a:picLocks noChangeAspect="1"/>
          </p:cNvPicPr>
          <p:nvPr/>
        </p:nvPicPr>
        <p:blipFill>
          <a:blip r:embed="rId3">
            <a:extLst/>
          </a:blip>
          <a:stretch>
            <a:fillRect/>
          </a:stretch>
        </p:blipFill>
        <p:spPr>
          <a:xfrm>
            <a:off x="4140993" y="0"/>
            <a:ext cx="5076826" cy="9753600"/>
          </a:xfrm>
          <a:prstGeom prst="rect">
            <a:avLst/>
          </a:prstGeom>
          <a:ln w="12700">
            <a:miter lim="400000"/>
          </a:ln>
        </p:spPr>
      </p:pic>
      <p:sp>
        <p:nvSpPr>
          <p:cNvPr id="126" name="Shape 126"/>
          <p:cNvSpPr/>
          <p:nvPr/>
        </p:nvSpPr>
        <p:spPr>
          <a:xfrm>
            <a:off x="813816" y="4006849"/>
            <a:ext cx="3032028" cy="173990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r>
              <a:t>Nordea Bank one-time password list</a:t>
            </a:r>
          </a:p>
        </p:txBody>
      </p:sp>
    </p:spTree>
    <p:extLst>
      <p:ext uri="{BB962C8B-B14F-4D97-AF65-F5344CB8AC3E}">
        <p14:creationId xmlns:p14="http://schemas.microsoft.com/office/powerpoint/2010/main" val="385229107"/>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Shape 134"/>
          <p:cNvSpPr>
            <a:spLocks noGrp="1"/>
          </p:cNvSpPr>
          <p:nvPr>
            <p:ph type="title"/>
          </p:nvPr>
        </p:nvSpPr>
        <p:spPr>
          <a:prstGeom prst="rect">
            <a:avLst/>
          </a:prstGeom>
        </p:spPr>
        <p:txBody>
          <a:bodyPr/>
          <a:lstStyle>
            <a:lvl1pPr defTabSz="572516">
              <a:defRPr sz="7840"/>
            </a:lvl1pPr>
          </a:lstStyle>
          <a:p>
            <a:r>
              <a:rPr dirty="0">
                <a:hlinkClick r:id="rId2"/>
              </a:rPr>
              <a:t>A Practical Threat Model</a:t>
            </a:r>
            <a:endParaRPr dirty="0"/>
          </a:p>
        </p:txBody>
      </p:sp>
      <p:sp>
        <p:nvSpPr>
          <p:cNvPr id="136" name="Shape 136"/>
          <p:cNvSpPr/>
          <p:nvPr/>
        </p:nvSpPr>
        <p:spPr>
          <a:xfrm>
            <a:off x="5347385" y="8917213"/>
            <a:ext cx="7542430" cy="6477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rPr dirty="0"/>
              <a:t>Source: Mickens, </a:t>
            </a:r>
            <a:r>
              <a:rPr i="1" dirty="0"/>
              <a:t>This World of Ours</a:t>
            </a:r>
          </a:p>
        </p:txBody>
      </p:sp>
      <p:pic>
        <p:nvPicPr>
          <p:cNvPr id="2" name="Picture 1"/>
          <p:cNvPicPr>
            <a:picLocks noChangeAspect="1"/>
          </p:cNvPicPr>
          <p:nvPr/>
        </p:nvPicPr>
        <p:blipFill>
          <a:blip r:embed="rId3"/>
          <a:stretch>
            <a:fillRect/>
          </a:stretch>
        </p:blipFill>
        <p:spPr>
          <a:xfrm>
            <a:off x="1377950" y="2510670"/>
            <a:ext cx="10248900" cy="6276975"/>
          </a:xfrm>
          <a:prstGeom prst="rect">
            <a:avLst/>
          </a:prstGeom>
        </p:spPr>
      </p:pic>
    </p:spTree>
    <p:extLst>
      <p:ext uri="{BB962C8B-B14F-4D97-AF65-F5344CB8AC3E}">
        <p14:creationId xmlns:p14="http://schemas.microsoft.com/office/powerpoint/2010/main" val="1546940107"/>
      </p:ext>
    </p:extLst>
  </p:cSld>
  <p:clrMapOvr>
    <a:masterClrMapping/>
  </p:clrMapOvr>
  <p:transition spd="slow"/>
</p:sld>
</file>

<file path=ppt/slides/slide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8" name="Shape 128"/>
          <p:cNvSpPr>
            <a:spLocks noGrp="1"/>
          </p:cNvSpPr>
          <p:nvPr>
            <p:ph type="title"/>
          </p:nvPr>
        </p:nvSpPr>
        <p:spPr>
          <a:prstGeom prst="rect">
            <a:avLst/>
          </a:prstGeom>
        </p:spPr>
        <p:txBody>
          <a:bodyPr/>
          <a:lstStyle/>
          <a:p>
            <a:r>
              <a:t>Lamport Hash Chain</a:t>
            </a:r>
          </a:p>
        </p:txBody>
      </p:sp>
      <p:sp>
        <p:nvSpPr>
          <p:cNvPr id="129" name="Shape 129"/>
          <p:cNvSpPr>
            <a:spLocks noGrp="1"/>
          </p:cNvSpPr>
          <p:nvPr>
            <p:ph type="body" idx="1"/>
          </p:nvPr>
        </p:nvSpPr>
        <p:spPr>
          <a:prstGeom prst="rect">
            <a:avLst/>
          </a:prstGeom>
        </p:spPr>
        <p:txBody>
          <a:bodyPr/>
          <a:lstStyle/>
          <a:p>
            <a:pPr marL="391159" indent="-391159" defTabSz="514095">
              <a:spcBef>
                <a:spcPts val="3600"/>
              </a:spcBef>
              <a:defRPr sz="3168"/>
            </a:pPr>
            <a:r>
              <a:t>Instead of mailing out passwords each time, we can get many of the benefits using a hash chain</a:t>
            </a:r>
          </a:p>
          <a:p>
            <a:pPr marL="391159" indent="-391159" defTabSz="514095">
              <a:spcBef>
                <a:spcPts val="3600"/>
              </a:spcBef>
              <a:defRPr sz="3168"/>
            </a:pPr>
            <a:r>
              <a:t>The idea is to use a one-way function to create a sequence of hashes</a:t>
            </a:r>
          </a:p>
          <a:p>
            <a:pPr marL="391159" indent="-391159" defTabSz="514095">
              <a:spcBef>
                <a:spcPts val="3600"/>
              </a:spcBef>
              <a:defRPr sz="3168"/>
            </a:pPr>
            <a:r>
              <a:t>If you repeatedly apply a hash to some starting value, you get a sequence that is:</a:t>
            </a:r>
          </a:p>
          <a:p>
            <a:pPr marL="782319" lvl="1" indent="-391159" defTabSz="514095">
              <a:spcBef>
                <a:spcPts val="3600"/>
              </a:spcBef>
              <a:defRPr sz="3168"/>
            </a:pPr>
            <a:r>
              <a:t>Easy to compute starting from the seed going forward</a:t>
            </a:r>
          </a:p>
          <a:p>
            <a:pPr marL="782319" lvl="1" indent="-391159" defTabSz="514095">
              <a:spcBef>
                <a:spcPts val="3600"/>
              </a:spcBef>
              <a:defRPr sz="3168"/>
            </a:pPr>
            <a:r>
              <a:t>Hard to compute starting from a hash value and going backward</a:t>
            </a:r>
          </a:p>
        </p:txBody>
      </p:sp>
    </p:spTree>
    <p:extLst>
      <p:ext uri="{BB962C8B-B14F-4D97-AF65-F5344CB8AC3E}">
        <p14:creationId xmlns:p14="http://schemas.microsoft.com/office/powerpoint/2010/main" val="3569471206"/>
      </p:ext>
    </p:extLst>
  </p:cSld>
  <p:clrMapOvr>
    <a:masterClrMapping/>
  </p:clrMapOvr>
  <p:transition spd="slow"/>
</p:sld>
</file>

<file path=ppt/slides/slide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1" name="Shape 131"/>
          <p:cNvSpPr>
            <a:spLocks noGrp="1"/>
          </p:cNvSpPr>
          <p:nvPr>
            <p:ph type="title"/>
          </p:nvPr>
        </p:nvSpPr>
        <p:spPr>
          <a:prstGeom prst="rect">
            <a:avLst/>
          </a:prstGeom>
        </p:spPr>
        <p:txBody>
          <a:bodyPr/>
          <a:lstStyle/>
          <a:p>
            <a:r>
              <a:t>Lamport Hash Chain</a:t>
            </a:r>
          </a:p>
        </p:txBody>
      </p:sp>
      <p:sp>
        <p:nvSpPr>
          <p:cNvPr id="132" name="Shape 132"/>
          <p:cNvSpPr>
            <a:spLocks noGrp="1"/>
          </p:cNvSpPr>
          <p:nvPr>
            <p:ph type="body" idx="1"/>
          </p:nvPr>
        </p:nvSpPr>
        <p:spPr>
          <a:prstGeom prst="rect">
            <a:avLst/>
          </a:prstGeom>
        </p:spPr>
        <p:txBody>
          <a:bodyPr/>
          <a:lstStyle/>
          <a:p>
            <a:r>
              <a:t>Initially, user chooses a password p</a:t>
            </a:r>
          </a:p>
          <a:p>
            <a:r>
              <a:t>Compute f</a:t>
            </a:r>
            <a:r>
              <a:rPr baseline="31999"/>
              <a:t>k</a:t>
            </a:r>
            <a:r>
              <a:t>(p) = f(f(f(...f(p)))) and store this value on the server</a:t>
            </a:r>
          </a:p>
          <a:p>
            <a:r>
              <a:t>To log in, user computes and sends h = f</a:t>
            </a:r>
            <a:r>
              <a:rPr baseline="31999"/>
              <a:t>k-1</a:t>
            </a:r>
            <a:r>
              <a:t>(p)</a:t>
            </a:r>
          </a:p>
          <a:p>
            <a:r>
              <a:t>Server checks that f(h) matches its stored value, and then replaces the current stored value with h</a:t>
            </a:r>
          </a:p>
        </p:txBody>
      </p:sp>
    </p:spTree>
    <p:extLst>
      <p:ext uri="{BB962C8B-B14F-4D97-AF65-F5344CB8AC3E}">
        <p14:creationId xmlns:p14="http://schemas.microsoft.com/office/powerpoint/2010/main" val="1627909200"/>
      </p:ext>
    </p:extLst>
  </p:cSld>
  <p:clrMapOvr>
    <a:masterClrMapping/>
  </p:clrMapOvr>
  <p:transition spd="slow"/>
</p:sld>
</file>

<file path=ppt/slides/slide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4" name="Shape 134"/>
          <p:cNvSpPr>
            <a:spLocks noGrp="1"/>
          </p:cNvSpPr>
          <p:nvPr>
            <p:ph type="title"/>
          </p:nvPr>
        </p:nvSpPr>
        <p:spPr>
          <a:prstGeom prst="rect">
            <a:avLst/>
          </a:prstGeom>
        </p:spPr>
        <p:txBody>
          <a:bodyPr/>
          <a:lstStyle/>
          <a:p>
            <a:r>
              <a:t>Challenge-Response</a:t>
            </a:r>
          </a:p>
        </p:txBody>
      </p:sp>
      <p:sp>
        <p:nvSpPr>
          <p:cNvPr id="135" name="Shape 135"/>
          <p:cNvSpPr>
            <a:spLocks noGrp="1"/>
          </p:cNvSpPr>
          <p:nvPr>
            <p:ph type="body" idx="1"/>
          </p:nvPr>
        </p:nvSpPr>
        <p:spPr>
          <a:prstGeom prst="rect">
            <a:avLst/>
          </a:prstGeom>
        </p:spPr>
        <p:txBody>
          <a:bodyPr/>
          <a:lstStyle/>
          <a:p>
            <a:pPr marL="426719" indent="-426719" defTabSz="560831">
              <a:spcBef>
                <a:spcPts val="4000"/>
              </a:spcBef>
              <a:defRPr sz="3455"/>
            </a:pPr>
            <a:r>
              <a:t>Another way to avoid sending a password directly over the network is </a:t>
            </a:r>
            <a:r>
              <a:rPr i="1"/>
              <a:t>challenge response</a:t>
            </a:r>
            <a:r>
              <a:t> authentication</a:t>
            </a:r>
          </a:p>
          <a:p>
            <a:pPr marL="426719" indent="-426719" defTabSz="560831">
              <a:spcBef>
                <a:spcPts val="4000"/>
              </a:spcBef>
              <a:defRPr sz="3455"/>
            </a:pPr>
            <a:r>
              <a:t>The idea is that the server sends a </a:t>
            </a:r>
            <a:r>
              <a:rPr i="1"/>
              <a:t>challenge </a:t>
            </a:r>
            <a:r>
              <a:t>(a random value)</a:t>
            </a:r>
          </a:p>
          <a:p>
            <a:pPr marL="426719" indent="-426719" defTabSz="560831">
              <a:spcBef>
                <a:spcPts val="4000"/>
              </a:spcBef>
              <a:defRPr sz="3455"/>
            </a:pPr>
            <a:r>
              <a:t>Client then uses their secret and the challenge to compute a </a:t>
            </a:r>
            <a:r>
              <a:rPr i="1"/>
              <a:t>response</a:t>
            </a:r>
          </a:p>
          <a:p>
            <a:pPr marL="426719" indent="-426719" defTabSz="560831">
              <a:spcBef>
                <a:spcPts val="4000"/>
              </a:spcBef>
              <a:defRPr sz="3455"/>
            </a:pPr>
            <a:r>
              <a:t>Server can now verify that the response is the correct one for that challenge</a:t>
            </a:r>
          </a:p>
        </p:txBody>
      </p:sp>
    </p:spTree>
    <p:extLst>
      <p:ext uri="{BB962C8B-B14F-4D97-AF65-F5344CB8AC3E}">
        <p14:creationId xmlns:p14="http://schemas.microsoft.com/office/powerpoint/2010/main" val="2427816235"/>
      </p:ext>
    </p:extLst>
  </p:cSld>
  <p:clrMapOvr>
    <a:masterClrMapping/>
  </p:clrMapOvr>
  <p:transition spd="slow"/>
</p:sld>
</file>

<file path=ppt/slides/slide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7" name="Shape 137"/>
          <p:cNvSpPr>
            <a:spLocks noGrp="1"/>
          </p:cNvSpPr>
          <p:nvPr>
            <p:ph type="title"/>
          </p:nvPr>
        </p:nvSpPr>
        <p:spPr>
          <a:prstGeom prst="rect">
            <a:avLst/>
          </a:prstGeom>
        </p:spPr>
        <p:txBody>
          <a:bodyPr/>
          <a:lstStyle/>
          <a:p>
            <a:r>
              <a:t>Challenge-Response</a:t>
            </a:r>
          </a:p>
        </p:txBody>
      </p:sp>
      <p:sp>
        <p:nvSpPr>
          <p:cNvPr id="138" name="Shape 138"/>
          <p:cNvSpPr>
            <a:spLocks noGrp="1"/>
          </p:cNvSpPr>
          <p:nvPr>
            <p:ph type="body" idx="1"/>
          </p:nvPr>
        </p:nvSpPr>
        <p:spPr>
          <a:prstGeom prst="rect">
            <a:avLst/>
          </a:prstGeom>
        </p:spPr>
        <p:txBody>
          <a:bodyPr/>
          <a:lstStyle/>
          <a:p>
            <a:pPr marL="373379" indent="-373379" defTabSz="490727">
              <a:spcBef>
                <a:spcPts val="3500"/>
              </a:spcBef>
              <a:defRPr sz="3024"/>
            </a:pPr>
            <a:r>
              <a:t>One simple way to implement challenge response is to once again use a one-way function</a:t>
            </a:r>
          </a:p>
          <a:p>
            <a:pPr marL="373379" indent="-373379" defTabSz="490727">
              <a:spcBef>
                <a:spcPts val="3500"/>
              </a:spcBef>
              <a:defRPr sz="3024"/>
            </a:pPr>
            <a:r>
              <a:t>Client and server each know some secret </a:t>
            </a:r>
            <a:r>
              <a:rPr i="1"/>
              <a:t>s</a:t>
            </a:r>
            <a:r>
              <a:t> (say, a password)</a:t>
            </a:r>
          </a:p>
          <a:p>
            <a:pPr marL="373379" indent="-373379" defTabSz="490727">
              <a:spcBef>
                <a:spcPts val="3500"/>
              </a:spcBef>
              <a:defRPr sz="3024"/>
            </a:pPr>
            <a:r>
              <a:t>Server computes a random </a:t>
            </a:r>
            <a:r>
              <a:rPr i="1"/>
              <a:t>r</a:t>
            </a:r>
            <a:r>
              <a:t> and sends it to the client</a:t>
            </a:r>
          </a:p>
          <a:p>
            <a:pPr marL="373379" indent="-373379" defTabSz="490727">
              <a:spcBef>
                <a:spcPts val="3500"/>
              </a:spcBef>
              <a:defRPr sz="3024"/>
            </a:pPr>
            <a:r>
              <a:t>Client computes f(r+s) and sends it to the server</a:t>
            </a:r>
          </a:p>
          <a:p>
            <a:pPr marL="373379" indent="-373379" defTabSz="490727">
              <a:spcBef>
                <a:spcPts val="3500"/>
              </a:spcBef>
              <a:defRPr sz="3024"/>
            </a:pPr>
            <a:r>
              <a:t>Server can do the same computation to verify</a:t>
            </a:r>
          </a:p>
          <a:p>
            <a:pPr marL="373379" indent="-373379" defTabSz="490727">
              <a:spcBef>
                <a:spcPts val="3500"/>
              </a:spcBef>
              <a:defRPr sz="3024"/>
            </a:pPr>
            <a:r>
              <a:t>Value sent over the network is useless to an attacker since the challenge (</a:t>
            </a:r>
            <a:r>
              <a:rPr i="1"/>
              <a:t>r</a:t>
            </a:r>
            <a:r>
              <a:t>) will not be reused</a:t>
            </a:r>
          </a:p>
        </p:txBody>
      </p:sp>
    </p:spTree>
    <p:extLst>
      <p:ext uri="{BB962C8B-B14F-4D97-AF65-F5344CB8AC3E}">
        <p14:creationId xmlns:p14="http://schemas.microsoft.com/office/powerpoint/2010/main" val="3607167593"/>
      </p:ext>
    </p:extLst>
  </p:cSld>
  <p:clrMapOvr>
    <a:masterClrMapping/>
  </p:clrMapOvr>
  <p:transition spd="slow"/>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Shape 140"/>
          <p:cNvSpPr>
            <a:spLocks noGrp="1"/>
          </p:cNvSpPr>
          <p:nvPr>
            <p:ph type="title"/>
          </p:nvPr>
        </p:nvSpPr>
        <p:spPr>
          <a:prstGeom prst="rect">
            <a:avLst/>
          </a:prstGeom>
        </p:spPr>
        <p:txBody>
          <a:bodyPr/>
          <a:lstStyle/>
          <a:p>
            <a:r>
              <a:t>Authentication</a:t>
            </a:r>
          </a:p>
        </p:txBody>
      </p:sp>
      <p:sp>
        <p:nvSpPr>
          <p:cNvPr id="141" name="Shape 141"/>
          <p:cNvSpPr>
            <a:spLocks noGrp="1"/>
          </p:cNvSpPr>
          <p:nvPr>
            <p:ph type="body" idx="1"/>
          </p:nvPr>
        </p:nvSpPr>
        <p:spPr>
          <a:prstGeom prst="rect">
            <a:avLst/>
          </a:prstGeom>
        </p:spPr>
        <p:txBody>
          <a:bodyPr/>
          <a:lstStyle/>
          <a:p>
            <a:r>
              <a:t>To prove you are who you say you are, we usually use one of three things:</a:t>
            </a:r>
          </a:p>
          <a:p>
            <a:pPr lvl="1"/>
            <a:r>
              <a:t>Something you know</a:t>
            </a:r>
          </a:p>
          <a:p>
            <a:pPr lvl="1"/>
            <a:r>
              <a:t>Something you have</a:t>
            </a:r>
          </a:p>
          <a:p>
            <a:pPr lvl="1"/>
            <a:r>
              <a:t>Something you are</a:t>
            </a:r>
          </a:p>
        </p:txBody>
      </p:sp>
    </p:spTree>
    <p:extLst>
      <p:ext uri="{BB962C8B-B14F-4D97-AF65-F5344CB8AC3E}">
        <p14:creationId xmlns:p14="http://schemas.microsoft.com/office/powerpoint/2010/main" val="3583380285"/>
      </p:ext>
    </p:extLst>
  </p:cSld>
  <p:clrMapOvr>
    <a:masterClrMapping/>
  </p:clrMapOvr>
  <p:transition spd="slow"/>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hape 143"/>
          <p:cNvSpPr>
            <a:spLocks noGrp="1"/>
          </p:cNvSpPr>
          <p:nvPr>
            <p:ph type="title"/>
          </p:nvPr>
        </p:nvSpPr>
        <p:spPr>
          <a:prstGeom prst="rect">
            <a:avLst/>
          </a:prstGeom>
        </p:spPr>
        <p:txBody>
          <a:bodyPr/>
          <a:lstStyle/>
          <a:p>
            <a:r>
              <a:t>Physical Tokens</a:t>
            </a:r>
          </a:p>
        </p:txBody>
      </p:sp>
      <p:sp>
        <p:nvSpPr>
          <p:cNvPr id="144" name="Shape 144"/>
          <p:cNvSpPr>
            <a:spLocks noGrp="1"/>
          </p:cNvSpPr>
          <p:nvPr>
            <p:ph type="body" idx="1"/>
          </p:nvPr>
        </p:nvSpPr>
        <p:spPr>
          <a:prstGeom prst="rect">
            <a:avLst/>
          </a:prstGeom>
        </p:spPr>
        <p:txBody>
          <a:bodyPr/>
          <a:lstStyle/>
          <a:p>
            <a:r>
              <a:t>Oldest examples: physical keys</a:t>
            </a:r>
          </a:p>
          <a:p>
            <a:r>
              <a:t>Basically – something you physically possess that grants you access to something</a:t>
            </a:r>
          </a:p>
          <a:p>
            <a:r>
              <a:t>There are lots of these now: ATM cards, smart cards, RFIDs, secure tokens, smartphones</a:t>
            </a:r>
          </a:p>
        </p:txBody>
      </p:sp>
    </p:spTree>
    <p:extLst>
      <p:ext uri="{BB962C8B-B14F-4D97-AF65-F5344CB8AC3E}">
        <p14:creationId xmlns:p14="http://schemas.microsoft.com/office/powerpoint/2010/main" val="3207211606"/>
      </p:ext>
    </p:extLst>
  </p:cSld>
  <p:clrMapOvr>
    <a:masterClrMapping/>
  </p:clrMapOvr>
  <p:transition spd="slow"/>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hape 146"/>
          <p:cNvSpPr>
            <a:spLocks noGrp="1"/>
          </p:cNvSpPr>
          <p:nvPr>
            <p:ph type="title"/>
          </p:nvPr>
        </p:nvSpPr>
        <p:spPr>
          <a:prstGeom prst="rect">
            <a:avLst/>
          </a:prstGeom>
        </p:spPr>
        <p:txBody>
          <a:bodyPr/>
          <a:lstStyle/>
          <a:p>
            <a:r>
              <a:t>Smart Cards</a:t>
            </a:r>
          </a:p>
        </p:txBody>
      </p:sp>
      <p:sp>
        <p:nvSpPr>
          <p:cNvPr id="147" name="Shape 147"/>
          <p:cNvSpPr>
            <a:spLocks noGrp="1"/>
          </p:cNvSpPr>
          <p:nvPr>
            <p:ph type="body" idx="1"/>
          </p:nvPr>
        </p:nvSpPr>
        <p:spPr>
          <a:prstGeom prst="rect">
            <a:avLst/>
          </a:prstGeom>
        </p:spPr>
        <p:txBody>
          <a:bodyPr/>
          <a:lstStyle/>
          <a:p>
            <a:r>
              <a:t>Credit card sized</a:t>
            </a:r>
          </a:p>
          <a:p>
            <a:r>
              <a:t>Contain a chip that can do some simple cryptographic computations and stores a secret key</a:t>
            </a:r>
          </a:p>
          <a:p>
            <a:r>
              <a:t>The reader can then ask the chip to do cryptographic operations </a:t>
            </a:r>
            <a:r>
              <a:rPr i="1"/>
              <a:t>without</a:t>
            </a:r>
            <a:r>
              <a:t> revealing the key to the reader</a:t>
            </a:r>
          </a:p>
        </p:txBody>
      </p:sp>
    </p:spTree>
    <p:extLst>
      <p:ext uri="{BB962C8B-B14F-4D97-AF65-F5344CB8AC3E}">
        <p14:creationId xmlns:p14="http://schemas.microsoft.com/office/powerpoint/2010/main" val="1001436299"/>
      </p:ext>
    </p:extLst>
  </p:cSld>
  <p:clrMapOvr>
    <a:masterClrMapping/>
  </p:clrMapOvr>
  <p:transition spd="slow"/>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Shape 149"/>
          <p:cNvSpPr>
            <a:spLocks noGrp="1"/>
          </p:cNvSpPr>
          <p:nvPr>
            <p:ph type="title"/>
          </p:nvPr>
        </p:nvSpPr>
        <p:spPr>
          <a:prstGeom prst="rect">
            <a:avLst/>
          </a:prstGeom>
        </p:spPr>
        <p:txBody>
          <a:bodyPr/>
          <a:lstStyle/>
          <a:p>
            <a:r>
              <a:t>RFID Authentication</a:t>
            </a:r>
          </a:p>
        </p:txBody>
      </p:sp>
      <p:sp>
        <p:nvSpPr>
          <p:cNvPr id="150" name="Shape 150"/>
          <p:cNvSpPr>
            <a:spLocks noGrp="1"/>
          </p:cNvSpPr>
          <p:nvPr>
            <p:ph type="body" sz="half" idx="1"/>
          </p:nvPr>
        </p:nvSpPr>
        <p:spPr>
          <a:prstGeom prst="rect">
            <a:avLst/>
          </a:prstGeom>
        </p:spPr>
        <p:txBody>
          <a:bodyPr/>
          <a:lstStyle/>
          <a:p>
            <a:r>
              <a:t>Radio communications can be used instead of direct contact</a:t>
            </a:r>
          </a:p>
          <a:p>
            <a:r>
              <a:t>When you put the card near a reader, the reader actively probes</a:t>
            </a:r>
          </a:p>
          <a:p>
            <a:r>
              <a:t>The card can collect energy from the incoming radio waves, compute a response, and send it back</a:t>
            </a:r>
          </a:p>
        </p:txBody>
      </p:sp>
      <p:pic>
        <p:nvPicPr>
          <p:cNvPr id="151" name="pasted-image.jpg"/>
          <p:cNvPicPr>
            <a:picLocks noChangeAspect="1"/>
          </p:cNvPicPr>
          <p:nvPr/>
        </p:nvPicPr>
        <p:blipFill>
          <a:blip r:embed="rId2">
            <a:extLst/>
          </a:blip>
          <a:stretch>
            <a:fillRect/>
          </a:stretch>
        </p:blipFill>
        <p:spPr>
          <a:xfrm>
            <a:off x="7772400" y="3251200"/>
            <a:ext cx="3225800" cy="4978400"/>
          </a:xfrm>
          <a:prstGeom prst="rect">
            <a:avLst/>
          </a:prstGeom>
          <a:ln w="12700">
            <a:miter lim="400000"/>
          </a:ln>
        </p:spPr>
      </p:pic>
    </p:spTree>
    <p:extLst>
      <p:ext uri="{BB962C8B-B14F-4D97-AF65-F5344CB8AC3E}">
        <p14:creationId xmlns:p14="http://schemas.microsoft.com/office/powerpoint/2010/main" val="335689256"/>
      </p:ext>
    </p:extLst>
  </p:cSld>
  <p:clrMapOvr>
    <a:masterClrMapping/>
  </p:clrMapOvr>
  <p:transition spd="slow"/>
</p:sld>
</file>

<file path=ppt/slides/slide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3" name="Shape 153"/>
          <p:cNvSpPr>
            <a:spLocks noGrp="1"/>
          </p:cNvSpPr>
          <p:nvPr>
            <p:ph type="title"/>
          </p:nvPr>
        </p:nvSpPr>
        <p:spPr>
          <a:prstGeom prst="rect">
            <a:avLst/>
          </a:prstGeom>
        </p:spPr>
        <p:txBody>
          <a:bodyPr/>
          <a:lstStyle/>
          <a:p>
            <a:r>
              <a:t>Inside an RFID</a:t>
            </a:r>
          </a:p>
        </p:txBody>
      </p:sp>
      <p:pic>
        <p:nvPicPr>
          <p:cNvPr id="154" name="pasted-image.jpg"/>
          <p:cNvPicPr>
            <a:picLocks noChangeAspect="1"/>
          </p:cNvPicPr>
          <p:nvPr/>
        </p:nvPicPr>
        <p:blipFill>
          <a:blip r:embed="rId2">
            <a:extLst/>
          </a:blip>
          <a:stretch>
            <a:fillRect/>
          </a:stretch>
        </p:blipFill>
        <p:spPr>
          <a:xfrm>
            <a:off x="2453245" y="2134168"/>
            <a:ext cx="8098310" cy="7237864"/>
          </a:xfrm>
          <a:prstGeom prst="rect">
            <a:avLst/>
          </a:prstGeom>
          <a:ln w="12700">
            <a:miter lim="400000"/>
          </a:ln>
        </p:spPr>
      </p:pic>
    </p:spTree>
    <p:extLst>
      <p:ext uri="{BB962C8B-B14F-4D97-AF65-F5344CB8AC3E}">
        <p14:creationId xmlns:p14="http://schemas.microsoft.com/office/powerpoint/2010/main" val="2869790966"/>
      </p:ext>
    </p:extLst>
  </p:cSld>
  <p:clrMapOvr>
    <a:masterClrMapping/>
  </p:clrMapOvr>
  <p:transition spd="slow"/>
</p:sld>
</file>

<file path=ppt/slides/slide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56" name="pasted-image.jpg"/>
          <p:cNvPicPr>
            <a:picLocks noGrp="1" noChangeAspect="1"/>
          </p:cNvPicPr>
          <p:nvPr>
            <p:ph type="pic" idx="13"/>
          </p:nvPr>
        </p:nvPicPr>
        <p:blipFill>
          <a:blip r:embed="rId3">
            <a:extLst/>
          </a:blip>
          <a:srcRect l="4929" r="4929"/>
          <a:stretch>
            <a:fillRect/>
          </a:stretch>
        </p:blipFill>
        <p:spPr>
          <a:prstGeom prst="rect">
            <a:avLst/>
          </a:prstGeom>
        </p:spPr>
      </p:pic>
      <p:sp>
        <p:nvSpPr>
          <p:cNvPr id="157" name="Shape 157"/>
          <p:cNvSpPr>
            <a:spLocks noGrp="1"/>
          </p:cNvSpPr>
          <p:nvPr>
            <p:ph type="title"/>
          </p:nvPr>
        </p:nvSpPr>
        <p:spPr>
          <a:prstGeom prst="rect">
            <a:avLst/>
          </a:prstGeom>
        </p:spPr>
        <p:txBody>
          <a:bodyPr/>
          <a:lstStyle/>
          <a:p>
            <a:r>
              <a:t>The Great Seal Bug</a:t>
            </a:r>
          </a:p>
        </p:txBody>
      </p:sp>
      <p:sp>
        <p:nvSpPr>
          <p:cNvPr id="158" name="Shape 158"/>
          <p:cNvSpPr>
            <a:spLocks noGrp="1"/>
          </p:cNvSpPr>
          <p:nvPr>
            <p:ph type="body" sz="half" idx="1"/>
          </p:nvPr>
        </p:nvSpPr>
        <p:spPr>
          <a:prstGeom prst="rect">
            <a:avLst/>
          </a:prstGeom>
        </p:spPr>
        <p:txBody>
          <a:bodyPr>
            <a:normAutofit lnSpcReduction="10000"/>
          </a:bodyPr>
          <a:lstStyle/>
          <a:p>
            <a:pPr marL="339470" indent="-339470" defTabSz="578358">
              <a:spcBef>
                <a:spcPts val="3100"/>
              </a:spcBef>
              <a:defRPr sz="2772"/>
            </a:pPr>
            <a:r>
              <a:t>An early predecessor to RFID technology was the </a:t>
            </a:r>
            <a:r>
              <a:rPr i="1"/>
              <a:t>great seal bug</a:t>
            </a:r>
          </a:p>
          <a:p>
            <a:pPr marL="339470" indent="-339470" defTabSz="578358">
              <a:spcBef>
                <a:spcPts val="3100"/>
              </a:spcBef>
              <a:defRPr sz="2772"/>
            </a:pPr>
            <a:r>
              <a:t>This was a carved wooden seal presented by the Soviets to the US in 1945</a:t>
            </a:r>
          </a:p>
          <a:p>
            <a:pPr marL="339470" indent="-339470" defTabSz="578358">
              <a:spcBef>
                <a:spcPts val="3100"/>
              </a:spcBef>
              <a:defRPr sz="2772"/>
            </a:pPr>
            <a:r>
              <a:t>If radio waves at the right frequency were sent to the device, it activate the circuit and send sound back</a:t>
            </a:r>
          </a:p>
          <a:p>
            <a:pPr marL="339470" indent="-339470" defTabSz="578358">
              <a:spcBef>
                <a:spcPts val="3100"/>
              </a:spcBef>
              <a:defRPr sz="2772"/>
            </a:pPr>
            <a:r>
              <a:t>Entirely passive listening device – very hard to detect!</a:t>
            </a:r>
          </a:p>
        </p:txBody>
      </p:sp>
    </p:spTree>
    <p:extLst>
      <p:ext uri="{BB962C8B-B14F-4D97-AF65-F5344CB8AC3E}">
        <p14:creationId xmlns:p14="http://schemas.microsoft.com/office/powerpoint/2010/main" val="27438705"/>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Shape 138"/>
          <p:cNvSpPr>
            <a:spLocks noGrp="1"/>
          </p:cNvSpPr>
          <p:nvPr>
            <p:ph type="title"/>
          </p:nvPr>
        </p:nvSpPr>
        <p:spPr>
          <a:prstGeom prst="rect">
            <a:avLst/>
          </a:prstGeom>
        </p:spPr>
        <p:txBody>
          <a:bodyPr/>
          <a:lstStyle>
            <a:lvl1pPr defTabSz="572516">
              <a:defRPr sz="7840"/>
            </a:lvl1pPr>
          </a:lstStyle>
          <a:p>
            <a:r>
              <a:t>A Practical Threat Model</a:t>
            </a:r>
          </a:p>
        </p:txBody>
      </p:sp>
      <p:sp>
        <p:nvSpPr>
          <p:cNvPr id="140" name="Shape 140"/>
          <p:cNvSpPr/>
          <p:nvPr/>
        </p:nvSpPr>
        <p:spPr>
          <a:xfrm>
            <a:off x="4178300" y="3213100"/>
            <a:ext cx="6703963" cy="4860777"/>
          </a:xfrm>
          <a:prstGeom prst="rect">
            <a:avLst/>
          </a:prstGeom>
          <a:solidFill>
            <a:srgbClr val="FFFFFF"/>
          </a:solidFill>
          <a:ln w="12700">
            <a:miter lim="400000"/>
          </a:ln>
        </p:spPr>
        <p:txBody>
          <a:bodyPr lIns="50800" tIns="50800" rIns="50800" bIns="50800" anchor="ctr"/>
          <a:lstStyle/>
          <a:p>
            <a:pPr>
              <a:defRPr sz="2400">
                <a:solidFill>
                  <a:srgbClr val="FFFFFF"/>
                </a:solidFill>
              </a:defRPr>
            </a:pPr>
            <a:endParaRPr/>
          </a:p>
        </p:txBody>
      </p:sp>
      <p:sp>
        <p:nvSpPr>
          <p:cNvPr id="142" name="Shape 142"/>
          <p:cNvSpPr/>
          <p:nvPr/>
        </p:nvSpPr>
        <p:spPr>
          <a:xfrm>
            <a:off x="5347385" y="8902699"/>
            <a:ext cx="7542430" cy="6477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t>Source: Mickens, </a:t>
            </a:r>
            <a:r>
              <a:rPr i="1"/>
              <a:t>This World of Ours</a:t>
            </a:r>
          </a:p>
        </p:txBody>
      </p:sp>
      <p:pic>
        <p:nvPicPr>
          <p:cNvPr id="2" name="Picture 1"/>
          <p:cNvPicPr>
            <a:picLocks noChangeAspect="1"/>
          </p:cNvPicPr>
          <p:nvPr/>
        </p:nvPicPr>
        <p:blipFill>
          <a:blip r:embed="rId2"/>
          <a:stretch>
            <a:fillRect/>
          </a:stretch>
        </p:blipFill>
        <p:spPr>
          <a:xfrm>
            <a:off x="1972199" y="1971721"/>
            <a:ext cx="9220200" cy="6200775"/>
          </a:xfrm>
          <a:prstGeom prst="rect">
            <a:avLst/>
          </a:prstGeom>
        </p:spPr>
      </p:pic>
    </p:spTree>
    <p:extLst>
      <p:ext uri="{BB962C8B-B14F-4D97-AF65-F5344CB8AC3E}">
        <p14:creationId xmlns:p14="http://schemas.microsoft.com/office/powerpoint/2010/main" val="3909123271"/>
      </p:ext>
    </p:extLst>
  </p:cSld>
  <p:clrMapOvr>
    <a:masterClrMapping/>
  </p:clrMapOvr>
  <p:transition spd="slow"/>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Shape 160"/>
          <p:cNvSpPr>
            <a:spLocks noGrp="1"/>
          </p:cNvSpPr>
          <p:nvPr>
            <p:ph type="title"/>
          </p:nvPr>
        </p:nvSpPr>
        <p:spPr>
          <a:prstGeom prst="rect">
            <a:avLst/>
          </a:prstGeom>
        </p:spPr>
        <p:txBody>
          <a:bodyPr/>
          <a:lstStyle/>
          <a:p>
            <a:r>
              <a:t>Physical Tokens</a:t>
            </a:r>
          </a:p>
        </p:txBody>
      </p:sp>
      <p:pic>
        <p:nvPicPr>
          <p:cNvPr id="161" name="pasted-image.gif"/>
          <p:cNvPicPr>
            <a:picLocks noChangeAspect="1"/>
          </p:cNvPicPr>
          <p:nvPr/>
        </p:nvPicPr>
        <p:blipFill>
          <a:blip r:embed="rId2">
            <a:extLst/>
          </a:blip>
          <a:stretch>
            <a:fillRect/>
          </a:stretch>
        </p:blipFill>
        <p:spPr>
          <a:xfrm>
            <a:off x="6222213" y="2672109"/>
            <a:ext cx="5287354" cy="2918620"/>
          </a:xfrm>
          <a:prstGeom prst="rect">
            <a:avLst/>
          </a:prstGeom>
          <a:ln w="12700">
            <a:miter lim="400000"/>
          </a:ln>
        </p:spPr>
      </p:pic>
      <p:pic>
        <p:nvPicPr>
          <p:cNvPr id="162" name="pasted-image.jpg"/>
          <p:cNvPicPr>
            <a:picLocks noChangeAspect="1"/>
          </p:cNvPicPr>
          <p:nvPr/>
        </p:nvPicPr>
        <p:blipFill>
          <a:blip r:embed="rId3">
            <a:extLst/>
          </a:blip>
          <a:stretch>
            <a:fillRect/>
          </a:stretch>
        </p:blipFill>
        <p:spPr>
          <a:xfrm>
            <a:off x="898676" y="2953866"/>
            <a:ext cx="3360535" cy="2098725"/>
          </a:xfrm>
          <a:prstGeom prst="rect">
            <a:avLst/>
          </a:prstGeom>
          <a:ln w="12700">
            <a:miter lim="400000"/>
          </a:ln>
        </p:spPr>
      </p:pic>
      <p:pic>
        <p:nvPicPr>
          <p:cNvPr id="163" name="pasted-image.png"/>
          <p:cNvPicPr>
            <a:picLocks noChangeAspect="1"/>
          </p:cNvPicPr>
          <p:nvPr/>
        </p:nvPicPr>
        <p:blipFill>
          <a:blip r:embed="rId4">
            <a:extLst/>
          </a:blip>
          <a:stretch>
            <a:fillRect/>
          </a:stretch>
        </p:blipFill>
        <p:spPr>
          <a:xfrm>
            <a:off x="1505545" y="5919688"/>
            <a:ext cx="3886201" cy="2819401"/>
          </a:xfrm>
          <a:prstGeom prst="rect">
            <a:avLst/>
          </a:prstGeom>
          <a:ln w="12700">
            <a:miter lim="400000"/>
          </a:ln>
        </p:spPr>
      </p:pic>
      <p:pic>
        <p:nvPicPr>
          <p:cNvPr id="164" name="pasted-image.png"/>
          <p:cNvPicPr>
            <a:picLocks noChangeAspect="1"/>
          </p:cNvPicPr>
          <p:nvPr/>
        </p:nvPicPr>
        <p:blipFill>
          <a:blip r:embed="rId5">
            <a:extLst/>
          </a:blip>
          <a:stretch>
            <a:fillRect/>
          </a:stretch>
        </p:blipFill>
        <p:spPr>
          <a:xfrm>
            <a:off x="6983571" y="5930004"/>
            <a:ext cx="4284810" cy="2619394"/>
          </a:xfrm>
          <a:prstGeom prst="rect">
            <a:avLst/>
          </a:prstGeom>
          <a:ln w="12700">
            <a:miter lim="400000"/>
          </a:ln>
        </p:spPr>
      </p:pic>
    </p:spTree>
    <p:extLst>
      <p:ext uri="{BB962C8B-B14F-4D97-AF65-F5344CB8AC3E}">
        <p14:creationId xmlns:p14="http://schemas.microsoft.com/office/powerpoint/2010/main" val="4087765308"/>
      </p:ext>
    </p:extLst>
  </p:cSld>
  <p:clrMapOvr>
    <a:masterClrMapping/>
  </p:clrMapOvr>
  <p:transition spd="slow"/>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Shape 166"/>
          <p:cNvSpPr>
            <a:spLocks noGrp="1"/>
          </p:cNvSpPr>
          <p:nvPr>
            <p:ph type="title"/>
          </p:nvPr>
        </p:nvSpPr>
        <p:spPr>
          <a:prstGeom prst="rect">
            <a:avLst/>
          </a:prstGeom>
        </p:spPr>
        <p:txBody>
          <a:bodyPr/>
          <a:lstStyle/>
          <a:p>
            <a:r>
              <a:t>Authentication</a:t>
            </a:r>
          </a:p>
        </p:txBody>
      </p:sp>
      <p:sp>
        <p:nvSpPr>
          <p:cNvPr id="167" name="Shape 167"/>
          <p:cNvSpPr>
            <a:spLocks noGrp="1"/>
          </p:cNvSpPr>
          <p:nvPr>
            <p:ph type="body" idx="1"/>
          </p:nvPr>
        </p:nvSpPr>
        <p:spPr>
          <a:prstGeom prst="rect">
            <a:avLst/>
          </a:prstGeom>
        </p:spPr>
        <p:txBody>
          <a:bodyPr/>
          <a:lstStyle/>
          <a:p>
            <a:r>
              <a:t>To prove you are who you say you are, we usually use one of three things:</a:t>
            </a:r>
          </a:p>
          <a:p>
            <a:pPr lvl="1"/>
            <a:r>
              <a:t>Something you know</a:t>
            </a:r>
          </a:p>
          <a:p>
            <a:pPr lvl="1"/>
            <a:r>
              <a:t>Something you have</a:t>
            </a:r>
          </a:p>
          <a:p>
            <a:pPr lvl="1"/>
            <a:r>
              <a:t>Something you are</a:t>
            </a:r>
          </a:p>
        </p:txBody>
      </p:sp>
    </p:spTree>
    <p:extLst>
      <p:ext uri="{BB962C8B-B14F-4D97-AF65-F5344CB8AC3E}">
        <p14:creationId xmlns:p14="http://schemas.microsoft.com/office/powerpoint/2010/main" val="1266714778"/>
      </p:ext>
    </p:extLst>
  </p:cSld>
  <p:clrMapOvr>
    <a:masterClrMapping/>
  </p:clrMapOvr>
  <p:transition spd="slow"/>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Shape 169"/>
          <p:cNvSpPr>
            <a:spLocks noGrp="1"/>
          </p:cNvSpPr>
          <p:nvPr>
            <p:ph type="title"/>
          </p:nvPr>
        </p:nvSpPr>
        <p:spPr>
          <a:prstGeom prst="rect">
            <a:avLst/>
          </a:prstGeom>
        </p:spPr>
        <p:txBody>
          <a:bodyPr/>
          <a:lstStyle/>
          <a:p>
            <a:r>
              <a:t>Biometrics</a:t>
            </a:r>
          </a:p>
        </p:txBody>
      </p:sp>
      <p:sp>
        <p:nvSpPr>
          <p:cNvPr id="170" name="Shape 170"/>
          <p:cNvSpPr>
            <a:spLocks noGrp="1"/>
          </p:cNvSpPr>
          <p:nvPr>
            <p:ph type="body" idx="1"/>
          </p:nvPr>
        </p:nvSpPr>
        <p:spPr>
          <a:prstGeom prst="rect">
            <a:avLst/>
          </a:prstGeom>
        </p:spPr>
        <p:txBody>
          <a:bodyPr/>
          <a:lstStyle/>
          <a:p>
            <a:pPr marL="422275" indent="-422275" defTabSz="554990">
              <a:spcBef>
                <a:spcPts val="3900"/>
              </a:spcBef>
              <a:defRPr sz="3420"/>
            </a:pPr>
            <a:r>
              <a:t>Idea: measure something intrinsic to a person that is different for everyone</a:t>
            </a:r>
          </a:p>
          <a:p>
            <a:pPr marL="422275" indent="-422275" defTabSz="554990">
              <a:spcBef>
                <a:spcPts val="3900"/>
              </a:spcBef>
              <a:defRPr sz="3420"/>
            </a:pPr>
            <a:r>
              <a:t>Things you can measure (partial list):</a:t>
            </a:r>
          </a:p>
          <a:p>
            <a:pPr marL="844550" lvl="1" indent="-422275" defTabSz="554990">
              <a:spcBef>
                <a:spcPts val="3900"/>
              </a:spcBef>
              <a:defRPr sz="3420"/>
            </a:pPr>
            <a:r>
              <a:t>Fingerprints</a:t>
            </a:r>
          </a:p>
          <a:p>
            <a:pPr marL="844550" lvl="1" indent="-422275" defTabSz="554990">
              <a:spcBef>
                <a:spcPts val="3900"/>
              </a:spcBef>
              <a:defRPr sz="3420"/>
            </a:pPr>
            <a:r>
              <a:t>Retina pattern</a:t>
            </a:r>
          </a:p>
          <a:p>
            <a:pPr marL="844550" lvl="1" indent="-422275" defTabSz="554990">
              <a:spcBef>
                <a:spcPts val="3900"/>
              </a:spcBef>
              <a:defRPr sz="3420"/>
            </a:pPr>
            <a:r>
              <a:t>Voiceprint</a:t>
            </a:r>
          </a:p>
          <a:p>
            <a:pPr marL="844550" lvl="1" indent="-422275" defTabSz="554990">
              <a:spcBef>
                <a:spcPts val="3900"/>
              </a:spcBef>
              <a:defRPr sz="3420"/>
            </a:pPr>
            <a:r>
              <a:t>Gait</a:t>
            </a:r>
          </a:p>
        </p:txBody>
      </p:sp>
      <p:sp>
        <p:nvSpPr>
          <p:cNvPr id="171" name="Shape 171"/>
          <p:cNvSpPr/>
          <p:nvPr/>
        </p:nvSpPr>
        <p:spPr>
          <a:xfrm>
            <a:off x="6515517" y="4977659"/>
            <a:ext cx="3981400" cy="39243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marL="444500" indent="-444500" algn="l">
              <a:buSzPct val="75000"/>
              <a:buChar char="•"/>
            </a:pPr>
            <a:r>
              <a:t>Keystroke timing</a:t>
            </a:r>
            <a:br/>
            <a:endParaRPr/>
          </a:p>
          <a:p>
            <a:pPr marL="444500" indent="-444500" algn="l">
              <a:buSzPct val="75000"/>
              <a:buChar char="•"/>
            </a:pPr>
            <a:r>
              <a:t>Finger length</a:t>
            </a:r>
            <a:br/>
            <a:endParaRPr/>
          </a:p>
          <a:p>
            <a:pPr marL="444500" indent="-444500" algn="l">
              <a:buSzPct val="75000"/>
              <a:buChar char="•"/>
            </a:pPr>
            <a:r>
              <a:t>Face recognition</a:t>
            </a:r>
            <a:br/>
            <a:endParaRPr/>
          </a:p>
          <a:p>
            <a:pPr marL="444500" indent="-444500" algn="l">
              <a:buSzPct val="75000"/>
              <a:buChar char="•"/>
            </a:pPr>
            <a:r>
              <a:t>DNA?</a:t>
            </a:r>
          </a:p>
        </p:txBody>
      </p:sp>
    </p:spTree>
    <p:extLst>
      <p:ext uri="{BB962C8B-B14F-4D97-AF65-F5344CB8AC3E}">
        <p14:creationId xmlns:p14="http://schemas.microsoft.com/office/powerpoint/2010/main" val="337423608"/>
      </p:ext>
    </p:extLst>
  </p:cSld>
  <p:clrMapOvr>
    <a:masterClrMapping/>
  </p:clrMapOvr>
  <p:transition spd="slow"/>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Shape 173"/>
          <p:cNvSpPr>
            <a:spLocks noGrp="1"/>
          </p:cNvSpPr>
          <p:nvPr>
            <p:ph type="title"/>
          </p:nvPr>
        </p:nvSpPr>
        <p:spPr>
          <a:prstGeom prst="rect">
            <a:avLst/>
          </a:prstGeom>
        </p:spPr>
        <p:txBody>
          <a:bodyPr/>
          <a:lstStyle/>
          <a:p>
            <a:r>
              <a:t>Biometrics</a:t>
            </a:r>
          </a:p>
        </p:txBody>
      </p:sp>
      <p:sp>
        <p:nvSpPr>
          <p:cNvPr id="174" name="Shape 174"/>
          <p:cNvSpPr>
            <a:spLocks noGrp="1"/>
          </p:cNvSpPr>
          <p:nvPr>
            <p:ph type="body" idx="1"/>
          </p:nvPr>
        </p:nvSpPr>
        <p:spPr>
          <a:prstGeom prst="rect">
            <a:avLst/>
          </a:prstGeom>
        </p:spPr>
        <p:txBody>
          <a:bodyPr/>
          <a:lstStyle/>
          <a:p>
            <a:pPr marL="391159" indent="-391159" defTabSz="514095">
              <a:spcBef>
                <a:spcPts val="3600"/>
              </a:spcBef>
              <a:defRPr sz="3168"/>
            </a:pPr>
            <a:r>
              <a:rPr dirty="0"/>
              <a:t>Two phases: </a:t>
            </a:r>
            <a:r>
              <a:rPr i="1" dirty="0"/>
              <a:t>enrollment</a:t>
            </a:r>
            <a:r>
              <a:rPr dirty="0"/>
              <a:t> and </a:t>
            </a:r>
            <a:r>
              <a:rPr i="1" dirty="0"/>
              <a:t>verification</a:t>
            </a:r>
          </a:p>
          <a:p>
            <a:pPr marL="391159" indent="-391159" defTabSz="514095">
              <a:spcBef>
                <a:spcPts val="3600"/>
              </a:spcBef>
              <a:defRPr sz="3168"/>
            </a:pPr>
            <a:r>
              <a:rPr dirty="0"/>
              <a:t>Enrollment consists of taking the measurements of a user and converting them into digital form</a:t>
            </a:r>
          </a:p>
          <a:p>
            <a:pPr marL="782319" lvl="1" indent="-391159" defTabSz="514095">
              <a:spcBef>
                <a:spcPts val="3600"/>
              </a:spcBef>
              <a:defRPr sz="3168"/>
            </a:pPr>
            <a:r>
              <a:rPr dirty="0"/>
              <a:t>Often measurements are taken multiple times to account for measurement error and natural variation</a:t>
            </a:r>
          </a:p>
          <a:p>
            <a:pPr marL="391159" indent="-391159" defTabSz="514095">
              <a:spcBef>
                <a:spcPts val="3600"/>
              </a:spcBef>
              <a:defRPr sz="3168"/>
            </a:pPr>
            <a:r>
              <a:rPr dirty="0"/>
              <a:t>At verification time, redo the measurement, and decide if it's </a:t>
            </a:r>
            <a:r>
              <a:rPr b="1" dirty="0"/>
              <a:t>close enough </a:t>
            </a:r>
            <a:r>
              <a:rPr dirty="0"/>
              <a:t>(will almost never be exactly the same)</a:t>
            </a:r>
          </a:p>
          <a:p>
            <a:pPr marL="391159" indent="-391159" defTabSz="514095">
              <a:spcBef>
                <a:spcPts val="3600"/>
              </a:spcBef>
              <a:defRPr sz="3168"/>
            </a:pPr>
            <a:r>
              <a:rPr dirty="0"/>
              <a:t>Note the tradeoff here: risk of rejecting a valid user vs accepting an invalid user</a:t>
            </a:r>
          </a:p>
        </p:txBody>
      </p:sp>
    </p:spTree>
    <p:extLst>
      <p:ext uri="{BB962C8B-B14F-4D97-AF65-F5344CB8AC3E}">
        <p14:creationId xmlns:p14="http://schemas.microsoft.com/office/powerpoint/2010/main" val="691228902"/>
      </p:ext>
    </p:extLst>
  </p:cSld>
  <p:clrMapOvr>
    <a:masterClrMapping/>
  </p:clrMapOvr>
  <p:transition spd="slow"/>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Shape 176"/>
          <p:cNvSpPr>
            <a:spLocks noGrp="1"/>
          </p:cNvSpPr>
          <p:nvPr>
            <p:ph type="title"/>
          </p:nvPr>
        </p:nvSpPr>
        <p:spPr>
          <a:prstGeom prst="rect">
            <a:avLst/>
          </a:prstGeom>
        </p:spPr>
        <p:txBody>
          <a:bodyPr/>
          <a:lstStyle/>
          <a:p>
            <a:r>
              <a:t>Biometric Downsides</a:t>
            </a:r>
          </a:p>
        </p:txBody>
      </p:sp>
      <p:sp>
        <p:nvSpPr>
          <p:cNvPr id="177" name="Shape 177"/>
          <p:cNvSpPr>
            <a:spLocks noGrp="1"/>
          </p:cNvSpPr>
          <p:nvPr>
            <p:ph type="body" idx="1"/>
          </p:nvPr>
        </p:nvSpPr>
        <p:spPr>
          <a:prstGeom prst="rect">
            <a:avLst/>
          </a:prstGeom>
        </p:spPr>
        <p:txBody>
          <a:bodyPr/>
          <a:lstStyle/>
          <a:p>
            <a:r>
              <a:t>Many biometric features are not very stable</a:t>
            </a:r>
          </a:p>
          <a:p>
            <a:pPr lvl="1"/>
            <a:r>
              <a:t>Voiceprint may change if you get a cold</a:t>
            </a:r>
          </a:p>
          <a:p>
            <a:pPr lvl="1"/>
            <a:r>
              <a:t>Gait may change if you twist your ankle</a:t>
            </a:r>
          </a:p>
          <a:p>
            <a:r>
              <a:t>Some features may not be very acceptable to users</a:t>
            </a:r>
          </a:p>
          <a:p>
            <a:pPr lvl="1"/>
            <a:r>
              <a:t>E.g., blood sample collection</a:t>
            </a:r>
          </a:p>
        </p:txBody>
      </p:sp>
    </p:spTree>
    <p:extLst>
      <p:ext uri="{BB962C8B-B14F-4D97-AF65-F5344CB8AC3E}">
        <p14:creationId xmlns:p14="http://schemas.microsoft.com/office/powerpoint/2010/main" val="3700052886"/>
      </p:ext>
    </p:extLst>
  </p:cSld>
  <p:clrMapOvr>
    <a:masterClrMapping/>
  </p:clrMapOvr>
  <p:transition spd="slow"/>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a:spLocks noGrp="1"/>
          </p:cNvSpPr>
          <p:nvPr>
            <p:ph type="title"/>
          </p:nvPr>
        </p:nvSpPr>
        <p:spPr>
          <a:prstGeom prst="rect">
            <a:avLst/>
          </a:prstGeom>
        </p:spPr>
        <p:txBody>
          <a:bodyPr/>
          <a:lstStyle>
            <a:lvl1pPr defTabSz="490727">
              <a:defRPr sz="6719"/>
            </a:lvl1pPr>
          </a:lstStyle>
          <a:p>
            <a:r>
              <a:t>Biometric Revocation Problem</a:t>
            </a:r>
          </a:p>
        </p:txBody>
      </p:sp>
      <p:sp>
        <p:nvSpPr>
          <p:cNvPr id="180" name="Shape 180"/>
          <p:cNvSpPr>
            <a:spLocks noGrp="1"/>
          </p:cNvSpPr>
          <p:nvPr>
            <p:ph type="body" idx="1"/>
          </p:nvPr>
        </p:nvSpPr>
        <p:spPr>
          <a:prstGeom prst="rect">
            <a:avLst/>
          </a:prstGeom>
        </p:spPr>
        <p:txBody>
          <a:bodyPr/>
          <a:lstStyle/>
          <a:p>
            <a:r>
              <a:t>The biggest problem with biometrics is that they are not </a:t>
            </a:r>
            <a:r>
              <a:rPr i="1"/>
              <a:t>revocable</a:t>
            </a:r>
          </a:p>
          <a:p>
            <a:r>
              <a:t>If my password is stolen, I get a new password</a:t>
            </a:r>
          </a:p>
          <a:p>
            <a:r>
              <a:t>If my fingerprints are stolen, ???</a:t>
            </a:r>
          </a:p>
        </p:txBody>
      </p:sp>
    </p:spTree>
    <p:extLst>
      <p:ext uri="{BB962C8B-B14F-4D97-AF65-F5344CB8AC3E}">
        <p14:creationId xmlns:p14="http://schemas.microsoft.com/office/powerpoint/2010/main" val="1006233894"/>
      </p:ext>
    </p:extLst>
  </p:cSld>
  <p:clrMapOvr>
    <a:masterClrMapping/>
  </p:clrMapOvr>
  <p:transition spd="slow"/>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Screenshot 2015-12-07 09.28.28.png"/>
          <p:cNvPicPr>
            <a:picLocks noChangeAspect="1"/>
          </p:cNvPicPr>
          <p:nvPr/>
        </p:nvPicPr>
        <p:blipFill>
          <a:blip r:embed="rId2">
            <a:extLst/>
          </a:blip>
          <a:stretch>
            <a:fillRect/>
          </a:stretch>
        </p:blipFill>
        <p:spPr>
          <a:xfrm>
            <a:off x="0" y="995522"/>
            <a:ext cx="13004801" cy="7762556"/>
          </a:xfrm>
          <a:prstGeom prst="rect">
            <a:avLst/>
          </a:prstGeom>
          <a:ln w="12700">
            <a:miter lim="400000"/>
          </a:ln>
        </p:spPr>
      </p:pic>
    </p:spTree>
    <p:extLst>
      <p:ext uri="{BB962C8B-B14F-4D97-AF65-F5344CB8AC3E}">
        <p14:creationId xmlns:p14="http://schemas.microsoft.com/office/powerpoint/2010/main" val="2393937264"/>
      </p:ext>
    </p:extLst>
  </p:cSld>
  <p:clrMapOvr>
    <a:masterClrMapping/>
  </p:clrMapOvr>
  <p:transition spd="slow"/>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219200" y="2290341"/>
            <a:ext cx="11099800" cy="6651186"/>
          </a:xfrm>
        </p:spPr>
        <p:txBody>
          <a:bodyPr anchor="t">
            <a:normAutofit/>
          </a:bodyPr>
          <a:lstStyle/>
          <a:p>
            <a:pPr>
              <a:spcBef>
                <a:spcPts val="1000"/>
              </a:spcBef>
            </a:pPr>
            <a:endParaRPr lang="en-US" sz="5400" dirty="0"/>
          </a:p>
          <a:p>
            <a:pPr>
              <a:spcBef>
                <a:spcPts val="1000"/>
              </a:spcBef>
            </a:pPr>
            <a:r>
              <a:rPr lang="en-US" sz="5400" dirty="0"/>
              <a:t>Basics of Cryptography</a:t>
            </a:r>
          </a:p>
          <a:p>
            <a:pPr>
              <a:spcBef>
                <a:spcPts val="1000"/>
              </a:spcBef>
            </a:pPr>
            <a:r>
              <a:rPr lang="en-US" sz="5400" dirty="0"/>
              <a:t>Authentication</a:t>
            </a:r>
          </a:p>
          <a:p>
            <a:pPr>
              <a:spcBef>
                <a:spcPts val="1000"/>
              </a:spcBef>
            </a:pPr>
            <a:r>
              <a:rPr lang="en-US" sz="5400" dirty="0"/>
              <a:t>Software Security </a:t>
            </a:r>
          </a:p>
          <a:p>
            <a:pPr marL="0" indent="0">
              <a:spcBef>
                <a:spcPts val="1000"/>
              </a:spcBef>
              <a:buNone/>
            </a:pPr>
            <a:endParaRPr lang="en-US" sz="4400" dirty="0"/>
          </a:p>
          <a:p>
            <a:pPr>
              <a:spcBef>
                <a:spcPts val="2500"/>
              </a:spcBef>
            </a:pPr>
            <a:endParaRPr lang="en-US" sz="4400" dirty="0"/>
          </a:p>
        </p:txBody>
      </p:sp>
      <p:sp>
        <p:nvSpPr>
          <p:cNvPr id="4" name="Arrow: Right 3"/>
          <p:cNvSpPr/>
          <p:nvPr/>
        </p:nvSpPr>
        <p:spPr>
          <a:xfrm>
            <a:off x="240792" y="5373618"/>
            <a:ext cx="978408" cy="484632"/>
          </a:xfrm>
          <a:prstGeom prst="rightArrow">
            <a:avLst/>
          </a:prstGeom>
          <a:blipFill rotWithShape="1">
            <a:blip r:embed="rId2"/>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5" name="Shape 136"/>
          <p:cNvSpPr txBox="1">
            <a:spLocks/>
          </p:cNvSpPr>
          <p:nvPr/>
        </p:nvSpPr>
        <p:spPr>
          <a:xfrm>
            <a:off x="952500" y="444500"/>
            <a:ext cx="11099800" cy="1658620"/>
          </a:xfrm>
          <a:prstGeom prst="rect">
            <a:avLst/>
          </a:prstGeom>
        </p:spPr>
        <p:txBody>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a:lstStyle>
          <a:p>
            <a:pPr hangingPunct="1"/>
            <a:r>
              <a:rPr lang="en-US" dirty="0"/>
              <a:t>Security</a:t>
            </a:r>
          </a:p>
        </p:txBody>
      </p:sp>
    </p:spTree>
    <p:extLst>
      <p:ext uri="{BB962C8B-B14F-4D97-AF65-F5344CB8AC3E}">
        <p14:creationId xmlns:p14="http://schemas.microsoft.com/office/powerpoint/2010/main" val="4240418766"/>
      </p:ext>
    </p:extLst>
  </p:cSld>
  <p:clrMapOvr>
    <a:masterClrMapping/>
  </p:clrMapOvr>
  <p:transition spd="med"/>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p:cNvSpPr>
          <p:nvPr>
            <p:ph type="title"/>
          </p:nvPr>
        </p:nvSpPr>
        <p:spPr>
          <a:prstGeom prst="rect">
            <a:avLst/>
          </a:prstGeom>
        </p:spPr>
        <p:txBody>
          <a:bodyPr/>
          <a:lstStyle/>
          <a:p>
            <a:r>
              <a:t>Software Security</a:t>
            </a:r>
          </a:p>
        </p:txBody>
      </p:sp>
      <p:sp>
        <p:nvSpPr>
          <p:cNvPr id="185" name="Shape 185"/>
          <p:cNvSpPr>
            <a:spLocks noGrp="1"/>
          </p:cNvSpPr>
          <p:nvPr>
            <p:ph type="body" idx="1"/>
          </p:nvPr>
        </p:nvSpPr>
        <p:spPr>
          <a:prstGeom prst="rect">
            <a:avLst/>
          </a:prstGeom>
        </p:spPr>
        <p:txBody>
          <a:bodyPr/>
          <a:lstStyle/>
          <a:p>
            <a:r>
              <a:t>One final aspect to OS security is </a:t>
            </a:r>
            <a:r>
              <a:rPr i="1"/>
              <a:t>software security</a:t>
            </a:r>
            <a:r>
              <a:t> – identifying and preventing programming flaws that could let an attacker take control</a:t>
            </a:r>
          </a:p>
          <a:p>
            <a:r>
              <a:t>Many of these are caused by the fact that languages currently in use are not </a:t>
            </a:r>
            <a:r>
              <a:rPr i="1"/>
              <a:t>memory safe</a:t>
            </a:r>
            <a:r>
              <a:t> – it is possible to write to data outside of program variables</a:t>
            </a:r>
          </a:p>
          <a:p>
            <a:r>
              <a:t>A big offender here is C/C++</a:t>
            </a:r>
          </a:p>
        </p:txBody>
      </p:sp>
    </p:spTree>
    <p:extLst>
      <p:ext uri="{BB962C8B-B14F-4D97-AF65-F5344CB8AC3E}">
        <p14:creationId xmlns:p14="http://schemas.microsoft.com/office/powerpoint/2010/main" val="4081241982"/>
      </p:ext>
    </p:extLst>
  </p:cSld>
  <p:clrMapOvr>
    <a:masterClrMapping/>
  </p:clrMapOvr>
  <p:transition spd="slow"/>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Shape 187"/>
          <p:cNvSpPr>
            <a:spLocks noGrp="1"/>
          </p:cNvSpPr>
          <p:nvPr>
            <p:ph type="title"/>
          </p:nvPr>
        </p:nvSpPr>
        <p:spPr>
          <a:prstGeom prst="rect">
            <a:avLst/>
          </a:prstGeom>
        </p:spPr>
        <p:txBody>
          <a:bodyPr/>
          <a:lstStyle/>
          <a:p>
            <a:r>
              <a:t>Stack Buffer Overflows</a:t>
            </a:r>
          </a:p>
        </p:txBody>
      </p:sp>
      <p:sp>
        <p:nvSpPr>
          <p:cNvPr id="188" name="Shape 188"/>
          <p:cNvSpPr>
            <a:spLocks noGrp="1"/>
          </p:cNvSpPr>
          <p:nvPr>
            <p:ph type="body" idx="1"/>
          </p:nvPr>
        </p:nvSpPr>
        <p:spPr>
          <a:prstGeom prst="rect">
            <a:avLst/>
          </a:prstGeom>
        </p:spPr>
        <p:txBody>
          <a:bodyPr/>
          <a:lstStyle/>
          <a:p>
            <a:pPr marL="360045" indent="-360045" defTabSz="473201">
              <a:spcBef>
                <a:spcPts val="3400"/>
              </a:spcBef>
              <a:defRPr sz="2916"/>
            </a:pPr>
            <a:r>
              <a:t>We saw one of these earlier in the semester</a:t>
            </a:r>
          </a:p>
          <a:p>
            <a:pPr marL="360045" indent="-360045" defTabSz="473201">
              <a:spcBef>
                <a:spcPts val="3400"/>
              </a:spcBef>
              <a:defRPr sz="2916"/>
            </a:pPr>
            <a:r>
              <a:t>Recall the standard stack frame:</a:t>
            </a:r>
          </a:p>
          <a:p>
            <a:pPr marL="720090" lvl="1" indent="-360045" defTabSz="473201">
              <a:spcBef>
                <a:spcPts val="3400"/>
              </a:spcBef>
              <a:defRPr sz="2916"/>
            </a:pPr>
            <a:r>
              <a:t>Local variables</a:t>
            </a:r>
            <a:br/>
            <a:r>
              <a:t>Saved frame pointer (optional)</a:t>
            </a:r>
            <a:br/>
            <a:r>
              <a:t>Return address</a:t>
            </a:r>
          </a:p>
          <a:p>
            <a:pPr marL="360045" indent="-360045" defTabSz="473201">
              <a:spcBef>
                <a:spcPts val="3400"/>
              </a:spcBef>
              <a:defRPr sz="2916"/>
            </a:pPr>
            <a:r>
              <a:t>If we try to store too much data in a lock stack variable (e.g. a character array) we will overwrite the frame pointer and return address</a:t>
            </a:r>
          </a:p>
          <a:p>
            <a:pPr marL="360045" indent="-360045" defTabSz="473201">
              <a:spcBef>
                <a:spcPts val="3400"/>
              </a:spcBef>
              <a:defRPr sz="2916"/>
            </a:pPr>
            <a:r>
              <a:t>When the ret instruction is executed, it will jump to somewhere controlled by user input</a:t>
            </a:r>
          </a:p>
        </p:txBody>
      </p:sp>
    </p:spTree>
    <p:extLst>
      <p:ext uri="{BB962C8B-B14F-4D97-AF65-F5344CB8AC3E}">
        <p14:creationId xmlns:p14="http://schemas.microsoft.com/office/powerpoint/2010/main" val="269131954"/>
      </p:ext>
    </p:extLst>
  </p:cSld>
  <p:clrMapOvr>
    <a:masterClrMapping/>
  </p:clrMapOvr>
  <p:transition spd="slow"/>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25956</TotalTime>
  <Words>4645</Words>
  <Application>Microsoft Office PowerPoint</Application>
  <PresentationFormat>Custom</PresentationFormat>
  <Paragraphs>545</Paragraphs>
  <Slides>113</Slides>
  <Notes>34</Notes>
  <HiddenSlides>8</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113</vt:i4>
      </vt:variant>
    </vt:vector>
  </HeadingPairs>
  <TitlesOfParts>
    <vt:vector size="120" baseType="lpstr">
      <vt:lpstr>Calibri</vt:lpstr>
      <vt:lpstr>Helvetica</vt:lpstr>
      <vt:lpstr>Helvetica Light</vt:lpstr>
      <vt:lpstr>Helvetica Neue</vt:lpstr>
      <vt:lpstr>Menlo</vt:lpstr>
      <vt:lpstr>Times New Roman</vt:lpstr>
      <vt:lpstr>White</vt:lpstr>
      <vt:lpstr>Security</vt:lpstr>
      <vt:lpstr>PowerPoint Presentation</vt:lpstr>
      <vt:lpstr>Computer Security</vt:lpstr>
      <vt:lpstr>Operating Systems Security</vt:lpstr>
      <vt:lpstr>Computer Security</vt:lpstr>
      <vt:lpstr>Computer Security</vt:lpstr>
      <vt:lpstr>Threat Modeling</vt:lpstr>
      <vt:lpstr>A Practical Threat Model</vt:lpstr>
      <vt:lpstr>A Practical Threat Model</vt:lpstr>
      <vt:lpstr>A Practical Threat Model</vt:lpstr>
      <vt:lpstr>Threat Modeling</vt:lpstr>
      <vt:lpstr>System Understanding</vt:lpstr>
      <vt:lpstr>Example System Diagram</vt:lpstr>
      <vt:lpstr>Threat Categorization</vt:lpstr>
      <vt:lpstr>Mitigation</vt:lpstr>
      <vt:lpstr>PowerPoint Presentation</vt:lpstr>
      <vt:lpstr>Trusted Computing Base</vt:lpstr>
      <vt:lpstr>PowerPoint Presentation</vt:lpstr>
      <vt:lpstr>Aside: Bugs &amp; Program Size</vt:lpstr>
      <vt:lpstr>PowerPoint Presentation</vt:lpstr>
      <vt:lpstr>Access Control: Resources</vt:lpstr>
      <vt:lpstr>Protection Domain</vt:lpstr>
      <vt:lpstr>Protection Domain</vt:lpstr>
      <vt:lpstr>Principle of Least Privilege</vt:lpstr>
      <vt:lpstr>Processes and Protection Domains</vt:lpstr>
      <vt:lpstr>The UNIX Protection Model</vt:lpstr>
      <vt:lpstr>The UNIX Protection Model</vt:lpstr>
      <vt:lpstr>Protection Matrix</vt:lpstr>
      <vt:lpstr>Protection Matrix</vt:lpstr>
      <vt:lpstr>Modeling Domain Switches</vt:lpstr>
      <vt:lpstr>Domain Switch Matrix</vt:lpstr>
      <vt:lpstr>Access Control Lists</vt:lpstr>
      <vt:lpstr>Basic ACL</vt:lpstr>
      <vt:lpstr>Groups and Roles</vt:lpstr>
      <vt:lpstr>Capabilities</vt:lpstr>
      <vt:lpstr>Capability Lists</vt:lpstr>
      <vt:lpstr>Representing C-Lists</vt:lpstr>
      <vt:lpstr>Hardware-Assisted Capabilities</vt:lpstr>
      <vt:lpstr>Capability Descriptors</vt:lpstr>
      <vt:lpstr>Cryptographic Capabilities</vt:lpstr>
      <vt:lpstr>Cryptographic Capabilities</vt:lpstr>
      <vt:lpstr>Cryptographic Capabilities</vt:lpstr>
      <vt:lpstr>DAC and MAC</vt:lpstr>
      <vt:lpstr>PowerPoint Presentation</vt:lpstr>
      <vt:lpstr>Multi-Level Security</vt:lpstr>
      <vt:lpstr>Bell-LaPadula</vt:lpstr>
      <vt:lpstr>Bell-LaPadula</vt:lpstr>
      <vt:lpstr>Biba</vt:lpstr>
      <vt:lpstr>Covert Channels</vt:lpstr>
      <vt:lpstr>Steganography</vt:lpstr>
      <vt:lpstr>PowerPoint Presentation</vt:lpstr>
      <vt:lpstr>PowerPoint Presentation</vt:lpstr>
      <vt:lpstr>PowerPoint Presentation</vt:lpstr>
      <vt:lpstr>PowerPoint Presentation</vt:lpstr>
      <vt:lpstr>Steganography</vt:lpstr>
      <vt:lpstr>PowerPoint Presentation</vt:lpstr>
      <vt:lpstr>Cryptography</vt:lpstr>
      <vt:lpstr>Kerckhoffs's Principle</vt:lpstr>
      <vt:lpstr>Secret Key Cryptography</vt:lpstr>
      <vt:lpstr>Example: Caesar Cipher</vt:lpstr>
      <vt:lpstr>Secret Key Cryptography</vt:lpstr>
      <vt:lpstr>Public Key Cryptography</vt:lpstr>
      <vt:lpstr>Public Key Cryptography</vt:lpstr>
      <vt:lpstr>Public Key Crypto Algorithms</vt:lpstr>
      <vt:lpstr>Key Exchange</vt:lpstr>
      <vt:lpstr>Diffie-Hellman by Analogy</vt:lpstr>
      <vt:lpstr>Hash Functions</vt:lpstr>
      <vt:lpstr>Authentication</vt:lpstr>
      <vt:lpstr>Passwords</vt:lpstr>
      <vt:lpstr>PowerPoint Presentation</vt:lpstr>
      <vt:lpstr>Password Storage</vt:lpstr>
      <vt:lpstr>Password Storage</vt:lpstr>
      <vt:lpstr>How Passwords are Broken</vt:lpstr>
      <vt:lpstr>Password Salts</vt:lpstr>
      <vt:lpstr>UNIX Password Files</vt:lpstr>
      <vt:lpstr>PowerPoint Presentation</vt:lpstr>
      <vt:lpstr>Time- and Memory-Hard Password Hashing</vt:lpstr>
      <vt:lpstr>One-Time Passwords</vt:lpstr>
      <vt:lpstr>PowerPoint Presentation</vt:lpstr>
      <vt:lpstr>Lamport Hash Chain</vt:lpstr>
      <vt:lpstr>Lamport Hash Chain</vt:lpstr>
      <vt:lpstr>Challenge-Response</vt:lpstr>
      <vt:lpstr>Challenge-Response</vt:lpstr>
      <vt:lpstr>Authentication</vt:lpstr>
      <vt:lpstr>Physical Tokens</vt:lpstr>
      <vt:lpstr>Smart Cards</vt:lpstr>
      <vt:lpstr>RFID Authentication</vt:lpstr>
      <vt:lpstr>Inside an RFID</vt:lpstr>
      <vt:lpstr>The Great Seal Bug</vt:lpstr>
      <vt:lpstr>Physical Tokens</vt:lpstr>
      <vt:lpstr>Authentication</vt:lpstr>
      <vt:lpstr>Biometrics</vt:lpstr>
      <vt:lpstr>Biometrics</vt:lpstr>
      <vt:lpstr>Biometric Downsides</vt:lpstr>
      <vt:lpstr>Biometric Revocation Problem</vt:lpstr>
      <vt:lpstr>PowerPoint Presentation</vt:lpstr>
      <vt:lpstr>PowerPoint Presentation</vt:lpstr>
      <vt:lpstr>Software Security</vt:lpstr>
      <vt:lpstr>Stack Buffer Overflows</vt:lpstr>
      <vt:lpstr>Classic Buffer Overflow</vt:lpstr>
      <vt:lpstr>Operating System Defenses</vt:lpstr>
      <vt:lpstr>Stack Canaries / Cookies</vt:lpstr>
      <vt:lpstr>Address Space Layout Randomization</vt:lpstr>
      <vt:lpstr>ASLR and Address Space</vt:lpstr>
      <vt:lpstr>DEP / NX / W⊕X</vt:lpstr>
      <vt:lpstr>Return-Oriented Programming</vt:lpstr>
      <vt:lpstr>PowerPoint Presentation</vt:lpstr>
      <vt:lpstr>Dangling Pointers</vt:lpstr>
      <vt:lpstr>Use After Free</vt:lpstr>
      <vt:lpstr>TOCTOU</vt:lpstr>
      <vt:lpstr>TOCTOU Example</vt:lpstr>
      <vt:lpstr>TOCTOU Attack</vt:lpstr>
      <vt:lpstr>Preventing TOCTOU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10: Virtual Memory</dc:title>
  <dc:creator>Gustavo Sandoval</dc:creator>
  <cp:lastModifiedBy>Kamen Yotov</cp:lastModifiedBy>
  <cp:revision>252</cp:revision>
  <dcterms:modified xsi:type="dcterms:W3CDTF">2017-12-06T05:30:44Z</dcterms:modified>
</cp:coreProperties>
</file>